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5"/>
  </p:sldMasterIdLst>
  <p:notesMasterIdLst>
    <p:notesMasterId r:id="rId173"/>
  </p:notesMasterIdLst>
  <p:handoutMasterIdLst>
    <p:handoutMasterId r:id="rId174"/>
  </p:handoutMasterIdLst>
  <p:sldIdLst>
    <p:sldId id="256" r:id="rId6"/>
    <p:sldId id="450" r:id="rId7"/>
    <p:sldId id="350" r:id="rId8"/>
    <p:sldId id="451" r:id="rId9"/>
    <p:sldId id="452" r:id="rId10"/>
    <p:sldId id="453" r:id="rId11"/>
    <p:sldId id="349" r:id="rId12"/>
    <p:sldId id="352" r:id="rId13"/>
    <p:sldId id="454" r:id="rId14"/>
    <p:sldId id="455" r:id="rId15"/>
    <p:sldId id="460" r:id="rId16"/>
    <p:sldId id="461" r:id="rId17"/>
    <p:sldId id="456" r:id="rId18"/>
    <p:sldId id="462" r:id="rId19"/>
    <p:sldId id="457" r:id="rId20"/>
    <p:sldId id="458" r:id="rId21"/>
    <p:sldId id="463" r:id="rId22"/>
    <p:sldId id="464" r:id="rId23"/>
    <p:sldId id="473" r:id="rId24"/>
    <p:sldId id="478" r:id="rId25"/>
    <p:sldId id="477" r:id="rId26"/>
    <p:sldId id="474" r:id="rId27"/>
    <p:sldId id="475" r:id="rId28"/>
    <p:sldId id="465" r:id="rId29"/>
    <p:sldId id="466" r:id="rId30"/>
    <p:sldId id="479" r:id="rId31"/>
    <p:sldId id="480" r:id="rId32"/>
    <p:sldId id="467" r:id="rId33"/>
    <p:sldId id="468" r:id="rId34"/>
    <p:sldId id="481" r:id="rId35"/>
    <p:sldId id="469" r:id="rId36"/>
    <p:sldId id="470" r:id="rId37"/>
    <p:sldId id="471" r:id="rId38"/>
    <p:sldId id="472" r:id="rId39"/>
    <p:sldId id="482" r:id="rId40"/>
    <p:sldId id="48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500" r:id="rId51"/>
    <p:sldId id="501" r:id="rId52"/>
    <p:sldId id="493" r:id="rId53"/>
    <p:sldId id="494" r:id="rId54"/>
    <p:sldId id="495" r:id="rId55"/>
    <p:sldId id="502" r:id="rId56"/>
    <p:sldId id="507" r:id="rId57"/>
    <p:sldId id="503" r:id="rId58"/>
    <p:sldId id="505" r:id="rId59"/>
    <p:sldId id="506" r:id="rId60"/>
    <p:sldId id="504" r:id="rId61"/>
    <p:sldId id="496" r:id="rId62"/>
    <p:sldId id="498" r:id="rId63"/>
    <p:sldId id="499" r:id="rId64"/>
    <p:sldId id="508" r:id="rId65"/>
    <p:sldId id="509" r:id="rId66"/>
    <p:sldId id="543" r:id="rId67"/>
    <p:sldId id="510" r:id="rId68"/>
    <p:sldId id="511" r:id="rId69"/>
    <p:sldId id="512" r:id="rId70"/>
    <p:sldId id="513" r:id="rId71"/>
    <p:sldId id="544" r:id="rId72"/>
    <p:sldId id="515" r:id="rId73"/>
    <p:sldId id="516" r:id="rId74"/>
    <p:sldId id="517" r:id="rId75"/>
    <p:sldId id="518" r:id="rId76"/>
    <p:sldId id="519" r:id="rId77"/>
    <p:sldId id="520" r:id="rId78"/>
    <p:sldId id="521" r:id="rId79"/>
    <p:sldId id="522" r:id="rId80"/>
    <p:sldId id="523" r:id="rId81"/>
    <p:sldId id="524" r:id="rId82"/>
    <p:sldId id="525" r:id="rId83"/>
    <p:sldId id="526" r:id="rId84"/>
    <p:sldId id="527" r:id="rId85"/>
    <p:sldId id="545" r:id="rId86"/>
    <p:sldId id="528" r:id="rId87"/>
    <p:sldId id="529" r:id="rId88"/>
    <p:sldId id="532" r:id="rId89"/>
    <p:sldId id="538" r:id="rId90"/>
    <p:sldId id="546" r:id="rId91"/>
    <p:sldId id="547" r:id="rId92"/>
    <p:sldId id="548" r:id="rId93"/>
    <p:sldId id="539" r:id="rId94"/>
    <p:sldId id="540" r:id="rId95"/>
    <p:sldId id="541" r:id="rId96"/>
    <p:sldId id="542" r:id="rId97"/>
    <p:sldId id="533" r:id="rId98"/>
    <p:sldId id="549" r:id="rId99"/>
    <p:sldId id="551" r:id="rId100"/>
    <p:sldId id="552" r:id="rId101"/>
    <p:sldId id="553" r:id="rId102"/>
    <p:sldId id="554" r:id="rId103"/>
    <p:sldId id="555" r:id="rId104"/>
    <p:sldId id="556" r:id="rId105"/>
    <p:sldId id="534" r:id="rId106"/>
    <p:sldId id="535" r:id="rId107"/>
    <p:sldId id="536" r:id="rId108"/>
    <p:sldId id="537" r:id="rId109"/>
    <p:sldId id="557" r:id="rId110"/>
    <p:sldId id="558" r:id="rId111"/>
    <p:sldId id="572" r:id="rId112"/>
    <p:sldId id="579" r:id="rId113"/>
    <p:sldId id="559" r:id="rId114"/>
    <p:sldId id="560" r:id="rId115"/>
    <p:sldId id="561" r:id="rId116"/>
    <p:sldId id="562" r:id="rId117"/>
    <p:sldId id="563" r:id="rId118"/>
    <p:sldId id="564" r:id="rId119"/>
    <p:sldId id="565" r:id="rId120"/>
    <p:sldId id="566" r:id="rId121"/>
    <p:sldId id="573" r:id="rId122"/>
    <p:sldId id="580" r:id="rId123"/>
    <p:sldId id="584" r:id="rId124"/>
    <p:sldId id="585" r:id="rId125"/>
    <p:sldId id="586" r:id="rId126"/>
    <p:sldId id="587" r:id="rId127"/>
    <p:sldId id="588" r:id="rId128"/>
    <p:sldId id="567" r:id="rId129"/>
    <p:sldId id="574" r:id="rId130"/>
    <p:sldId id="581" r:id="rId131"/>
    <p:sldId id="589" r:id="rId132"/>
    <p:sldId id="582" r:id="rId133"/>
    <p:sldId id="583" r:id="rId134"/>
    <p:sldId id="575" r:id="rId135"/>
    <p:sldId id="576" r:id="rId136"/>
    <p:sldId id="577" r:id="rId137"/>
    <p:sldId id="578" r:id="rId138"/>
    <p:sldId id="568" r:id="rId139"/>
    <p:sldId id="569" r:id="rId140"/>
    <p:sldId id="570" r:id="rId141"/>
    <p:sldId id="571" r:id="rId142"/>
    <p:sldId id="590" r:id="rId143"/>
    <p:sldId id="591" r:id="rId144"/>
    <p:sldId id="592" r:id="rId145"/>
    <p:sldId id="593" r:id="rId146"/>
    <p:sldId id="594" r:id="rId147"/>
    <p:sldId id="597" r:id="rId148"/>
    <p:sldId id="598" r:id="rId149"/>
    <p:sldId id="595" r:id="rId150"/>
    <p:sldId id="600" r:id="rId151"/>
    <p:sldId id="601" r:id="rId152"/>
    <p:sldId id="602" r:id="rId153"/>
    <p:sldId id="603" r:id="rId154"/>
    <p:sldId id="604" r:id="rId155"/>
    <p:sldId id="596" r:id="rId156"/>
    <p:sldId id="605" r:id="rId157"/>
    <p:sldId id="606" r:id="rId158"/>
    <p:sldId id="607" r:id="rId159"/>
    <p:sldId id="608" r:id="rId160"/>
    <p:sldId id="610" r:id="rId161"/>
    <p:sldId id="609" r:id="rId162"/>
    <p:sldId id="611" r:id="rId163"/>
    <p:sldId id="612" r:id="rId164"/>
    <p:sldId id="613" r:id="rId165"/>
    <p:sldId id="614" r:id="rId166"/>
    <p:sldId id="619" r:id="rId167"/>
    <p:sldId id="620" r:id="rId168"/>
    <p:sldId id="618" r:id="rId169"/>
    <p:sldId id="621" r:id="rId170"/>
    <p:sldId id="622" r:id="rId171"/>
    <p:sldId id="459" r:id="rId1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8CE"/>
    <a:srgbClr val="FFFFFF"/>
    <a:srgbClr val="6ABE27"/>
    <a:srgbClr val="F0F0F0"/>
    <a:srgbClr val="E6E6E6"/>
    <a:srgbClr val="1F86C8"/>
    <a:srgbClr val="F47D20"/>
    <a:srgbClr val="414C3D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43" autoAdjust="0"/>
    <p:restoredTop sz="61326" autoAdjust="0"/>
  </p:normalViewPr>
  <p:slideViewPr>
    <p:cSldViewPr snapToGrid="0" snapToObjects="1">
      <p:cViewPr varScale="1">
        <p:scale>
          <a:sx n="30" d="100"/>
          <a:sy n="30" d="100"/>
        </p:scale>
        <p:origin x="960" y="200"/>
      </p:cViewPr>
      <p:guideLst/>
    </p:cSldViewPr>
  </p:slideViewPr>
  <p:outlineViewPr>
    <p:cViewPr>
      <p:scale>
        <a:sx n="33" d="100"/>
        <a:sy n="33" d="100"/>
      </p:scale>
      <p:origin x="0" y="-15677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19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1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theme" Target="theme/theme1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tableStyles" Target="tableStyle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handoutMaster" Target="handoutMasters/handoutMaster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presProps" Target="presProps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viewProps" Target="viewProps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" Type="http://schemas.openxmlformats.org/officeDocument/2006/relationships/customXml" Target="../customXml/item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5E474A-B09B-48A5-B99C-96FA62E3C3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7B20D9-2F06-4A8A-904D-DF33077C15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3EE1B-B82A-4396-918B-922FA23503A7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254B3-80B6-499E-8FDE-C968D4C5F3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50D80-4A89-4A49-B3AF-AA180379D7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0C161-32BD-4B92-AC44-541A5DC9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35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Hello everyone –</a:t>
            </a:r>
          </a:p>
          <a:p>
            <a:r>
              <a:rPr lang="en-US" sz="1600" dirty="0"/>
              <a:t>Thanks for being here to take a look </a:t>
            </a:r>
          </a:p>
          <a:p>
            <a:r>
              <a:rPr lang="en-US" sz="1600" dirty="0"/>
              <a:t>At Jenkins, and how best to organize and maintain</a:t>
            </a:r>
          </a:p>
          <a:p>
            <a:r>
              <a:rPr lang="en-US" sz="1600" dirty="0"/>
              <a:t>the work that you use Jenkins for.</a:t>
            </a:r>
          </a:p>
          <a:p>
            <a:r>
              <a:rPr lang="en-US" sz="1600" dirty="0"/>
              <a:t>My name is Jeff McKenzie,</a:t>
            </a:r>
          </a:p>
          <a:p>
            <a:r>
              <a:rPr lang="en-US" sz="1600" dirty="0"/>
              <a:t>and I’m a Principal Consultant </a:t>
            </a:r>
          </a:p>
          <a:p>
            <a:r>
              <a:rPr lang="en-US" sz="1600" dirty="0"/>
              <a:t>At Cardinal Solutions and work</a:t>
            </a:r>
          </a:p>
          <a:p>
            <a:r>
              <a:rPr lang="en-US" sz="1600" dirty="0"/>
              <a:t>With the AMI Meters team at AEP</a:t>
            </a:r>
          </a:p>
        </p:txBody>
      </p:sp>
    </p:spTree>
    <p:extLst>
      <p:ext uri="{BB962C8B-B14F-4D97-AF65-F5344CB8AC3E}">
        <p14:creationId xmlns:p14="http://schemas.microsoft.com/office/powerpoint/2010/main" val="41913719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first view/screen, what it looks like</a:t>
            </a:r>
          </a:p>
          <a:p>
            <a:endParaRPr lang="en-US" dirty="0"/>
          </a:p>
          <a:p>
            <a:r>
              <a:rPr lang="en-US" dirty="0"/>
              <a:t>-- description</a:t>
            </a:r>
          </a:p>
          <a:p>
            <a:endParaRPr lang="en-US" dirty="0"/>
          </a:p>
          <a:p>
            <a:r>
              <a:rPr lang="en-US" dirty="0"/>
              <a:t>-- build/log history</a:t>
            </a:r>
          </a:p>
        </p:txBody>
      </p:sp>
    </p:spTree>
    <p:extLst>
      <p:ext uri="{BB962C8B-B14F-4D97-AF65-F5344CB8AC3E}">
        <p14:creationId xmlns:p14="http://schemas.microsoft.com/office/powerpoint/2010/main" val="290000366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And the second step is to execute the shell script</a:t>
            </a:r>
          </a:p>
          <a:p>
            <a:pPr marL="0" indent="0">
              <a:buFontTx/>
              <a:buNone/>
            </a:pPr>
            <a:r>
              <a:rPr lang="en-US" dirty="0"/>
              <a:t>Using the SH command and our parameters.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713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what it looks like back in the pipeline project…</a:t>
            </a:r>
          </a:p>
          <a:p>
            <a:endParaRPr lang="en-US" dirty="0"/>
          </a:p>
          <a:p>
            <a:r>
              <a:rPr lang="en-US" dirty="0"/>
              <a:t>And let’s run that and see what we get</a:t>
            </a:r>
          </a:p>
        </p:txBody>
      </p:sp>
    </p:spTree>
    <p:extLst>
      <p:ext uri="{BB962C8B-B14F-4D97-AF65-F5344CB8AC3E}">
        <p14:creationId xmlns:p14="http://schemas.microsoft.com/office/powerpoint/2010/main" val="22396685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successful build, and if you’ll notice</a:t>
            </a:r>
          </a:p>
          <a:p>
            <a:r>
              <a:rPr lang="en-US" dirty="0"/>
              <a:t>There’s a stage view here as well….</a:t>
            </a:r>
          </a:p>
        </p:txBody>
      </p:sp>
    </p:spTree>
    <p:extLst>
      <p:ext uri="{BB962C8B-B14F-4D97-AF65-F5344CB8AC3E}">
        <p14:creationId xmlns:p14="http://schemas.microsoft.com/office/powerpoint/2010/main" val="428951976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shows the name of the stage</a:t>
            </a:r>
          </a:p>
          <a:p>
            <a:r>
              <a:rPr lang="en-US" dirty="0"/>
              <a:t>And how long it took to run.</a:t>
            </a:r>
          </a:p>
        </p:txBody>
      </p:sp>
    </p:spTree>
    <p:extLst>
      <p:ext uri="{BB962C8B-B14F-4D97-AF65-F5344CB8AC3E}">
        <p14:creationId xmlns:p14="http://schemas.microsoft.com/office/powerpoint/2010/main" val="245288442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go back to our pipeline,</a:t>
            </a:r>
          </a:p>
          <a:p>
            <a:r>
              <a:rPr lang="en-US" dirty="0"/>
              <a:t>There’s another option here for definition…</a:t>
            </a:r>
          </a:p>
        </p:txBody>
      </p:sp>
    </p:spTree>
    <p:extLst>
      <p:ext uri="{BB962C8B-B14F-4D97-AF65-F5344CB8AC3E}">
        <p14:creationId xmlns:p14="http://schemas.microsoft.com/office/powerpoint/2010/main" val="260013488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“pipeline script from SCM”</a:t>
            </a:r>
          </a:p>
          <a:p>
            <a:r>
              <a:rPr lang="en-US" dirty="0"/>
              <a:t>Or source control management,</a:t>
            </a:r>
          </a:p>
        </p:txBody>
      </p:sp>
    </p:spTree>
    <p:extLst>
      <p:ext uri="{BB962C8B-B14F-4D97-AF65-F5344CB8AC3E}">
        <p14:creationId xmlns:p14="http://schemas.microsoft.com/office/powerpoint/2010/main" val="704931503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choose a git repo where this is coming from,</a:t>
            </a:r>
          </a:p>
          <a:p>
            <a:r>
              <a:rPr lang="en-US" dirty="0"/>
              <a:t>Which is great because it allows us</a:t>
            </a:r>
          </a:p>
          <a:p>
            <a:r>
              <a:rPr lang="en-US" dirty="0"/>
              <a:t>To version control that pipeline script</a:t>
            </a:r>
          </a:p>
          <a:p>
            <a:r>
              <a:rPr lang="en-US" dirty="0"/>
              <a:t>Just like we would with any other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4085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So that’s great and everything,</a:t>
            </a:r>
          </a:p>
          <a:p>
            <a:pPr marL="0" indent="0">
              <a:buFontTx/>
              <a:buNone/>
            </a:pPr>
            <a:r>
              <a:rPr lang="en-US" dirty="0"/>
              <a:t>But Santa still has a problem – </a:t>
            </a:r>
          </a:p>
        </p:txBody>
      </p:sp>
    </p:spTree>
    <p:extLst>
      <p:ext uri="{BB962C8B-B14F-4D97-AF65-F5344CB8AC3E}">
        <p14:creationId xmlns:p14="http://schemas.microsoft.com/office/powerpoint/2010/main" val="138942185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He has to copy this script</a:t>
            </a:r>
          </a:p>
          <a:p>
            <a:pPr marL="0" indent="0">
              <a:buFontTx/>
              <a:buNone/>
            </a:pPr>
            <a:r>
              <a:rPr lang="en-US" dirty="0"/>
              <a:t>to any pipeline project that needs it.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So let’s fix that.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===================</a:t>
            </a:r>
          </a:p>
          <a:p>
            <a:pPr marL="0" indent="0">
              <a:buFontTx/>
              <a:buNone/>
            </a:pPr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File:Mr_Santa_Claus</a:t>
            </a:r>
            <a:r>
              <a:rPr lang="en-US" dirty="0"/>
              <a:t>_(HS85-10-30308).jpg</a:t>
            </a:r>
          </a:p>
          <a:p>
            <a:pPr marL="0" indent="0">
              <a:buFontTx/>
              <a:buNone/>
            </a:pPr>
            <a:r>
              <a:rPr lang="en-US" dirty="0"/>
              <a:t>British Library [Public domain or 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86264321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go to the manage Jenkins page,</a:t>
            </a:r>
          </a:p>
          <a:p>
            <a:r>
              <a:rPr lang="en-US" dirty="0"/>
              <a:t>Into Configure System…</a:t>
            </a:r>
          </a:p>
        </p:txBody>
      </p:sp>
    </p:spTree>
    <p:extLst>
      <p:ext uri="{BB962C8B-B14F-4D97-AF65-F5344CB8AC3E}">
        <p14:creationId xmlns:p14="http://schemas.microsoft.com/office/powerpoint/2010/main" val="1522205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jump down to build tab</a:t>
            </a:r>
          </a:p>
          <a:p>
            <a:endParaRPr lang="en-US" dirty="0"/>
          </a:p>
          <a:p>
            <a:r>
              <a:rPr lang="en-US" dirty="0"/>
              <a:t>--add build step</a:t>
            </a:r>
          </a:p>
          <a:p>
            <a:endParaRPr lang="en-US" dirty="0"/>
          </a:p>
          <a:p>
            <a:r>
              <a:rPr lang="en-US" dirty="0"/>
              <a:t>--what want Jenkins to actually do</a:t>
            </a:r>
          </a:p>
          <a:p>
            <a:endParaRPr lang="en-US" dirty="0"/>
          </a:p>
          <a:p>
            <a:r>
              <a:rPr lang="en-US" dirty="0"/>
              <a:t>-- select execute shell</a:t>
            </a:r>
          </a:p>
        </p:txBody>
      </p:sp>
    </p:spTree>
    <p:extLst>
      <p:ext uri="{BB962C8B-B14F-4D97-AF65-F5344CB8AC3E}">
        <p14:creationId xmlns:p14="http://schemas.microsoft.com/office/powerpoint/2010/main" val="404219917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scroll down a bit,</a:t>
            </a:r>
          </a:p>
          <a:p>
            <a:r>
              <a:rPr lang="en-US" dirty="0"/>
              <a:t>We get to a section called Global Pipeline Libraries</a:t>
            </a:r>
          </a:p>
        </p:txBody>
      </p:sp>
    </p:spTree>
    <p:extLst>
      <p:ext uri="{BB962C8B-B14F-4D97-AF65-F5344CB8AC3E}">
        <p14:creationId xmlns:p14="http://schemas.microsoft.com/office/powerpoint/2010/main" val="309447886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says…</a:t>
            </a:r>
          </a:p>
          <a:p>
            <a:r>
              <a:rPr lang="en-US" dirty="0"/>
              <a:t>Shareable libraries available to any Pipeline jobs</a:t>
            </a:r>
          </a:p>
          <a:p>
            <a:r>
              <a:rPr lang="en-US" dirty="0"/>
              <a:t>Running on this system.</a:t>
            </a:r>
          </a:p>
          <a:p>
            <a:r>
              <a:rPr lang="en-US" dirty="0"/>
              <a:t>That means we can create shared code</a:t>
            </a:r>
          </a:p>
          <a:p>
            <a:r>
              <a:rPr lang="en-US" dirty="0"/>
              <a:t>(written in groovy)</a:t>
            </a:r>
          </a:p>
          <a:p>
            <a:r>
              <a:rPr lang="en-US" dirty="0"/>
              <a:t>Accessible to any pipeline script.</a:t>
            </a:r>
          </a:p>
          <a:p>
            <a:endParaRPr lang="en-US" dirty="0"/>
          </a:p>
          <a:p>
            <a:r>
              <a:rPr lang="en-US" dirty="0"/>
              <a:t>To do that, we click add…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402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you’ll add information about your library</a:t>
            </a:r>
          </a:p>
          <a:p>
            <a:r>
              <a:rPr lang="en-US" dirty="0"/>
              <a:t>-- a name: we’ll call it Jenkins-lib</a:t>
            </a:r>
          </a:p>
        </p:txBody>
      </p:sp>
    </p:spTree>
    <p:extLst>
      <p:ext uri="{BB962C8B-B14F-4D97-AF65-F5344CB8AC3E}">
        <p14:creationId xmlns:p14="http://schemas.microsoft.com/office/powerpoint/2010/main" val="613681439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1643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version refers to version control,</a:t>
            </a:r>
          </a:p>
          <a:p>
            <a:r>
              <a:rPr lang="en-US" dirty="0"/>
              <a:t>So we will just list the master branch</a:t>
            </a:r>
          </a:p>
        </p:txBody>
      </p:sp>
    </p:spTree>
    <p:extLst>
      <p:ext uri="{BB962C8B-B14F-4D97-AF65-F5344CB8AC3E}">
        <p14:creationId xmlns:p14="http://schemas.microsoft.com/office/powerpoint/2010/main" val="181491622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add the git repo</a:t>
            </a:r>
          </a:p>
          <a:p>
            <a:r>
              <a:rPr lang="en-US" dirty="0"/>
              <a:t>we want to pull the shared code from</a:t>
            </a:r>
          </a:p>
        </p:txBody>
      </p:sp>
    </p:spTree>
    <p:extLst>
      <p:ext uri="{BB962C8B-B14F-4D97-AF65-F5344CB8AC3E}">
        <p14:creationId xmlns:p14="http://schemas.microsoft.com/office/powerpoint/2010/main" val="316225046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we’ll point that to a separate git repo locally</a:t>
            </a:r>
          </a:p>
          <a:p>
            <a:r>
              <a:rPr lang="en-US" dirty="0"/>
              <a:t>And click save</a:t>
            </a:r>
          </a:p>
        </p:txBody>
      </p:sp>
    </p:spTree>
    <p:extLst>
      <p:ext uri="{BB962C8B-B14F-4D97-AF65-F5344CB8AC3E}">
        <p14:creationId xmlns:p14="http://schemas.microsoft.com/office/powerpoint/2010/main" val="18665995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these are our 2 git repos –</a:t>
            </a:r>
          </a:p>
          <a:p>
            <a:r>
              <a:rPr lang="en-US" dirty="0"/>
              <a:t>Santa, which contains our shell script,</a:t>
            </a:r>
          </a:p>
          <a:p>
            <a:endParaRPr lang="en-US" dirty="0"/>
          </a:p>
          <a:p>
            <a:r>
              <a:rPr lang="en-US" dirty="0"/>
              <a:t>And Jenkins-lib, which contains</a:t>
            </a:r>
          </a:p>
          <a:p>
            <a:r>
              <a:rPr lang="en-US" dirty="0"/>
              <a:t>Our global pipeline library</a:t>
            </a:r>
          </a:p>
          <a:p>
            <a:endParaRPr lang="en-US" dirty="0"/>
          </a:p>
          <a:p>
            <a:r>
              <a:rPr lang="en-US" dirty="0"/>
              <a:t>Jenkins expects to see a directory</a:t>
            </a:r>
          </a:p>
          <a:p>
            <a:r>
              <a:rPr lang="en-US" dirty="0"/>
              <a:t>Called VARS, with groovy scripts</a:t>
            </a:r>
          </a:p>
          <a:p>
            <a:r>
              <a:rPr lang="en-US" dirty="0"/>
              <a:t>underneath that</a:t>
            </a:r>
          </a:p>
          <a:p>
            <a:endParaRPr lang="en-US" dirty="0"/>
          </a:p>
          <a:p>
            <a:r>
              <a:rPr lang="en-US" dirty="0"/>
              <a:t>-- let’s look at the reindeer groovy script</a:t>
            </a:r>
          </a:p>
          <a:p>
            <a:r>
              <a:rPr lang="en-US" dirty="0"/>
              <a:t>in the library</a:t>
            </a:r>
          </a:p>
        </p:txBody>
      </p:sp>
    </p:spTree>
    <p:extLst>
      <p:ext uri="{BB962C8B-B14F-4D97-AF65-F5344CB8AC3E}">
        <p14:creationId xmlns:p14="http://schemas.microsoft.com/office/powerpoint/2010/main" val="35045335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so this is a rewrite of our pipeline script in groovy</a:t>
            </a:r>
          </a:p>
          <a:p>
            <a:pPr marL="0" indent="0">
              <a:buFontTx/>
              <a:buNone/>
            </a:pPr>
            <a:r>
              <a:rPr lang="en-US" dirty="0"/>
              <a:t>Groovy is a scripting language</a:t>
            </a:r>
          </a:p>
          <a:p>
            <a:pPr marL="0" indent="0">
              <a:buFontTx/>
              <a:buNone/>
            </a:pPr>
            <a:r>
              <a:rPr lang="en-US" dirty="0"/>
              <a:t>Similar to ruby,</a:t>
            </a:r>
          </a:p>
          <a:p>
            <a:pPr marL="0" indent="0">
              <a:buFontTx/>
              <a:buNone/>
            </a:pPr>
            <a:r>
              <a:rPr lang="en-US" dirty="0"/>
              <a:t>that runs on the JVM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is even less code than our pipeline script.</a:t>
            </a:r>
          </a:p>
          <a:p>
            <a:pPr marL="0" indent="0">
              <a:buFontTx/>
              <a:buNone/>
            </a:pPr>
            <a:r>
              <a:rPr lang="en-US" dirty="0"/>
              <a:t>Let’s look at it in more detail.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44028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You create a method using the DEF keyword,</a:t>
            </a:r>
          </a:p>
          <a:p>
            <a:pPr marL="0" indent="0">
              <a:buFontTx/>
              <a:buNone/>
            </a:pPr>
            <a:r>
              <a:rPr lang="en-US" dirty="0"/>
              <a:t>And then name your method “call” --</a:t>
            </a:r>
          </a:p>
          <a:p>
            <a:pPr marL="0" indent="0">
              <a:buFontTx/>
              <a:buNone/>
            </a:pPr>
            <a:r>
              <a:rPr lang="en-US" dirty="0"/>
              <a:t>You refer to the method in Jenkins by the file name</a:t>
            </a:r>
          </a:p>
          <a:p>
            <a:pPr marL="0" indent="0">
              <a:buFontTx/>
              <a:buNone/>
            </a:pPr>
            <a:r>
              <a:rPr lang="en-US" dirty="0"/>
              <a:t>Rather than the actual method name,</a:t>
            </a:r>
          </a:p>
          <a:p>
            <a:pPr marL="0" indent="0">
              <a:buFontTx/>
              <a:buNone/>
            </a:pPr>
            <a:r>
              <a:rPr lang="en-US" dirty="0"/>
              <a:t>Which we will see in a little bit.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We’re going to pass in a Map object called “options”</a:t>
            </a:r>
          </a:p>
          <a:p>
            <a:pPr marL="0" indent="0">
              <a:buFontTx/>
              <a:buNone/>
            </a:pPr>
            <a:r>
              <a:rPr lang="en-US" dirty="0"/>
              <a:t>Which is simply a key-value pair collection.</a:t>
            </a:r>
          </a:p>
          <a:p>
            <a:pPr marL="0" indent="0">
              <a:buFontTx/>
              <a:buNone/>
            </a:pPr>
            <a:r>
              <a:rPr lang="en-US" dirty="0"/>
              <a:t>We can use try and catch,</a:t>
            </a:r>
          </a:p>
          <a:p>
            <a:pPr marL="0" indent="0">
              <a:buFontTx/>
              <a:buNone/>
            </a:pPr>
            <a:r>
              <a:rPr lang="en-US" dirty="0"/>
              <a:t>And the node block in where we place</a:t>
            </a:r>
          </a:p>
          <a:p>
            <a:pPr marL="0" indent="0">
              <a:buFontTx/>
              <a:buNone/>
            </a:pPr>
            <a:r>
              <a:rPr lang="en-US" dirty="0"/>
              <a:t>What will run in the pipeline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94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our single build step</a:t>
            </a:r>
          </a:p>
        </p:txBody>
      </p:sp>
    </p:spTree>
    <p:extLst>
      <p:ext uri="{BB962C8B-B14F-4D97-AF65-F5344CB8AC3E}">
        <p14:creationId xmlns:p14="http://schemas.microsoft.com/office/powerpoint/2010/main" val="1530627566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we declare two variables –</a:t>
            </a:r>
          </a:p>
          <a:p>
            <a:pPr marL="0" indent="0">
              <a:buFontTx/>
              <a:buNone/>
            </a:pPr>
            <a:r>
              <a:rPr lang="en-US" dirty="0"/>
              <a:t>Greeting and reindeer, that hold our parameters.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8466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we add the stage block –</a:t>
            </a:r>
          </a:p>
          <a:p>
            <a:pPr marL="0" indent="0">
              <a:buFontTx/>
              <a:buNone/>
            </a:pPr>
            <a:r>
              <a:rPr lang="en-US" dirty="0"/>
              <a:t>And here we can actually incorporate </a:t>
            </a:r>
          </a:p>
          <a:p>
            <a:pPr marL="0" indent="0">
              <a:buFontTx/>
              <a:buNone/>
            </a:pPr>
            <a:r>
              <a:rPr lang="en-US" dirty="0"/>
              <a:t>The variable name into the Jenkins output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08061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the git checkout from our </a:t>
            </a:r>
            <a:r>
              <a:rPr lang="en-US" dirty="0" err="1"/>
              <a:t>santa</a:t>
            </a:r>
            <a:r>
              <a:rPr lang="en-US" dirty="0"/>
              <a:t> repo,</a:t>
            </a:r>
          </a:p>
          <a:p>
            <a:pPr marL="0" indent="0">
              <a:buFontTx/>
              <a:buNone/>
            </a:pPr>
            <a:r>
              <a:rPr lang="en-US" dirty="0"/>
              <a:t>to pull our reindeer shell script</a:t>
            </a:r>
          </a:p>
        </p:txBody>
      </p:sp>
    </p:spTree>
    <p:extLst>
      <p:ext uri="{BB962C8B-B14F-4D97-AF65-F5344CB8AC3E}">
        <p14:creationId xmlns:p14="http://schemas.microsoft.com/office/powerpoint/2010/main" val="874306540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And finally our call to the shell script,</a:t>
            </a:r>
          </a:p>
          <a:p>
            <a:pPr marL="0" indent="0">
              <a:buFontTx/>
              <a:buNone/>
            </a:pPr>
            <a:r>
              <a:rPr lang="en-US" dirty="0"/>
              <a:t>Where we can pass the variables in.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Let’s create a new pipeline job and see how this works.</a:t>
            </a:r>
          </a:p>
        </p:txBody>
      </p:sp>
    </p:spTree>
    <p:extLst>
      <p:ext uri="{BB962C8B-B14F-4D97-AF65-F5344CB8AC3E}">
        <p14:creationId xmlns:p14="http://schemas.microsoft.com/office/powerpoint/2010/main" val="16732503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call it Rudolph-pipeline-shared</a:t>
            </a:r>
          </a:p>
        </p:txBody>
      </p:sp>
    </p:spTree>
    <p:extLst>
      <p:ext uri="{BB962C8B-B14F-4D97-AF65-F5344CB8AC3E}">
        <p14:creationId xmlns:p14="http://schemas.microsoft.com/office/powerpoint/2010/main" val="421935239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say hello to Rudolph with a shared groovy method.</a:t>
            </a:r>
          </a:p>
        </p:txBody>
      </p:sp>
    </p:spTree>
    <p:extLst>
      <p:ext uri="{BB962C8B-B14F-4D97-AF65-F5344CB8AC3E}">
        <p14:creationId xmlns:p14="http://schemas.microsoft.com/office/powerpoint/2010/main" val="36237883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 down to the pipeline script area</a:t>
            </a:r>
          </a:p>
          <a:p>
            <a:r>
              <a:rPr lang="en-US" dirty="0"/>
              <a:t>And just add a few lines here –</a:t>
            </a:r>
          </a:p>
          <a:p>
            <a:endParaRPr lang="en-US" dirty="0"/>
          </a:p>
          <a:p>
            <a:r>
              <a:rPr lang="en-US" dirty="0"/>
              <a:t>And that’s it –</a:t>
            </a:r>
          </a:p>
          <a:p>
            <a:endParaRPr lang="en-US" dirty="0"/>
          </a:p>
          <a:p>
            <a:r>
              <a:rPr lang="en-US" dirty="0"/>
              <a:t>Lets take a closer look.</a:t>
            </a:r>
          </a:p>
        </p:txBody>
      </p:sp>
    </p:spTree>
    <p:extLst>
      <p:ext uri="{BB962C8B-B14F-4D97-AF65-F5344CB8AC3E}">
        <p14:creationId xmlns:p14="http://schemas.microsoft.com/office/powerpoint/2010/main" val="89425726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first line tells Jenkins you’re executing groovy –</a:t>
            </a:r>
          </a:p>
          <a:p>
            <a:pPr marL="0" indent="0">
              <a:buFontTx/>
              <a:buNone/>
            </a:pPr>
            <a:r>
              <a:rPr lang="en-US" dirty="0"/>
              <a:t>Second line is a reference to the global library</a:t>
            </a:r>
          </a:p>
          <a:p>
            <a:pPr marL="0" indent="0">
              <a:buFontTx/>
              <a:buNone/>
            </a:pPr>
            <a:r>
              <a:rPr lang="en-US" dirty="0"/>
              <a:t>You want to use – (note underscore)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Then you create the map object with the variable values,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And call the method by passing in the options.</a:t>
            </a:r>
          </a:p>
          <a:p>
            <a:pPr marL="0" indent="0">
              <a:buFontTx/>
              <a:buNone/>
            </a:pPr>
            <a:r>
              <a:rPr lang="en-US" dirty="0"/>
              <a:t>Jenkins will look for the file called reindeer</a:t>
            </a:r>
          </a:p>
          <a:p>
            <a:pPr marL="0" indent="0">
              <a:buFontTx/>
              <a:buNone/>
            </a:pPr>
            <a:r>
              <a:rPr lang="en-US" dirty="0"/>
              <a:t>and execute the method in it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Let’s run this and look at the result…</a:t>
            </a:r>
          </a:p>
        </p:txBody>
      </p:sp>
    </p:spTree>
    <p:extLst>
      <p:ext uri="{BB962C8B-B14F-4D97-AF65-F5344CB8AC3E}">
        <p14:creationId xmlns:p14="http://schemas.microsoft.com/office/powerpoint/2010/main" val="26693174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you can see Jenkins is</a:t>
            </a:r>
          </a:p>
          <a:p>
            <a:r>
              <a:rPr lang="en-US" dirty="0"/>
              <a:t>loading the library from git…</a:t>
            </a:r>
          </a:p>
        </p:txBody>
      </p:sp>
    </p:spTree>
    <p:extLst>
      <p:ext uri="{BB962C8B-B14F-4D97-AF65-F5344CB8AC3E}">
        <p14:creationId xmlns:p14="http://schemas.microsoft.com/office/powerpoint/2010/main" val="177249772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it gets changes from the Santa repo…</a:t>
            </a:r>
          </a:p>
        </p:txBody>
      </p:sp>
    </p:spTree>
    <p:extLst>
      <p:ext uri="{BB962C8B-B14F-4D97-AF65-F5344CB8AC3E}">
        <p14:creationId xmlns:p14="http://schemas.microsoft.com/office/powerpoint/2010/main" val="1548382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very simple command</a:t>
            </a:r>
          </a:p>
          <a:p>
            <a:endParaRPr lang="en-US" dirty="0"/>
          </a:p>
          <a:p>
            <a:r>
              <a:rPr lang="en-US" dirty="0"/>
              <a:t>Echo, which just means print to the screen</a:t>
            </a:r>
          </a:p>
          <a:p>
            <a:endParaRPr lang="en-US" dirty="0"/>
          </a:p>
          <a:p>
            <a:r>
              <a:rPr lang="en-US" dirty="0"/>
              <a:t>Say Hi Jenkins</a:t>
            </a:r>
          </a:p>
        </p:txBody>
      </p:sp>
    </p:spTree>
    <p:extLst>
      <p:ext uri="{BB962C8B-B14F-4D97-AF65-F5344CB8AC3E}">
        <p14:creationId xmlns:p14="http://schemas.microsoft.com/office/powerpoint/2010/main" val="2010838268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it runs our script</a:t>
            </a:r>
          </a:p>
          <a:p>
            <a:r>
              <a:rPr lang="en-US" dirty="0"/>
              <a:t>and we get the expected output…</a:t>
            </a:r>
          </a:p>
        </p:txBody>
      </p:sp>
    </p:spTree>
    <p:extLst>
      <p:ext uri="{BB962C8B-B14F-4D97-AF65-F5344CB8AC3E}">
        <p14:creationId xmlns:p14="http://schemas.microsoft.com/office/powerpoint/2010/main" val="402590541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when we look at the stage view</a:t>
            </a:r>
          </a:p>
          <a:p>
            <a:r>
              <a:rPr lang="en-US" dirty="0"/>
              <a:t>We can see our variable value (Rudolph)</a:t>
            </a:r>
          </a:p>
          <a:p>
            <a:r>
              <a:rPr lang="en-US" dirty="0"/>
              <a:t>Was used to name it.</a:t>
            </a:r>
          </a:p>
        </p:txBody>
      </p:sp>
    </p:spTree>
    <p:extLst>
      <p:ext uri="{BB962C8B-B14F-4D97-AF65-F5344CB8AC3E}">
        <p14:creationId xmlns:p14="http://schemas.microsoft.com/office/powerpoint/2010/main" val="395984979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that’s better – we have a very small project/job</a:t>
            </a:r>
          </a:p>
          <a:p>
            <a:r>
              <a:rPr lang="en-US" dirty="0"/>
              <a:t>That uses shared code and is easy to maintain.</a:t>
            </a:r>
          </a:p>
          <a:p>
            <a:endParaRPr lang="en-US" dirty="0"/>
          </a:p>
          <a:p>
            <a:r>
              <a:rPr lang="en-US" dirty="0"/>
              <a:t>However, we still have to create all those jobs.</a:t>
            </a:r>
          </a:p>
          <a:p>
            <a:endParaRPr lang="en-US" dirty="0"/>
          </a:p>
          <a:p>
            <a:r>
              <a:rPr lang="en-US" dirty="0"/>
              <a:t>Now Santa’s a busy man…</a:t>
            </a:r>
          </a:p>
          <a:p>
            <a:r>
              <a:rPr lang="en-US" dirty="0"/>
              <a:t>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File:HanRenne.JPG</a:t>
            </a:r>
            <a:endParaRPr lang="en-US" dirty="0"/>
          </a:p>
          <a:p>
            <a:r>
              <a:rPr lang="en-US" dirty="0"/>
              <a:t>By </a:t>
            </a:r>
            <a:r>
              <a:rPr lang="en-US" dirty="0" err="1"/>
              <a:t>GrottesdeHan</a:t>
            </a:r>
            <a:r>
              <a:rPr lang="en-US" dirty="0"/>
              <a:t> [CC BY-SA 3.0  (https://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sa</a:t>
            </a:r>
            <a:r>
              <a:rPr lang="en-US" dirty="0"/>
              <a:t>/3.0)], from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19820645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and </a:t>
            </a:r>
            <a:r>
              <a:rPr lang="en-US" dirty="0" err="1"/>
              <a:t>Mrs</a:t>
            </a:r>
            <a:r>
              <a:rPr lang="en-US" dirty="0"/>
              <a:t> </a:t>
            </a:r>
            <a:r>
              <a:rPr lang="en-US" dirty="0" err="1"/>
              <a:t>claus</a:t>
            </a:r>
            <a:r>
              <a:rPr lang="en-US" dirty="0"/>
              <a:t> have a lot to do around Christmas,</a:t>
            </a:r>
          </a:p>
          <a:p>
            <a:r>
              <a:rPr lang="en-US" dirty="0"/>
              <a:t>And he really doesn’t want to have to create millions of individual jobs.</a:t>
            </a:r>
          </a:p>
          <a:p>
            <a:endParaRPr lang="en-US" dirty="0"/>
          </a:p>
          <a:p>
            <a:r>
              <a:rPr lang="en-US" dirty="0"/>
              <a:t>He’s already automated his communication with his reindeer –</a:t>
            </a:r>
          </a:p>
          <a:p>
            <a:endParaRPr lang="en-US" dirty="0"/>
          </a:p>
          <a:p>
            <a:r>
              <a:rPr lang="en-US" dirty="0"/>
              <a:t>Wouldn’t it be nice if he could automate his automation?</a:t>
            </a:r>
          </a:p>
          <a:p>
            <a:endParaRPr lang="en-US" dirty="0"/>
          </a:p>
          <a:p>
            <a:r>
              <a:rPr lang="en-US" dirty="0"/>
              <a:t>Well it turns out he can…</a:t>
            </a:r>
          </a:p>
          <a:p>
            <a:r>
              <a:rPr lang="en-US" dirty="0"/>
              <a:t>====================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/wiki/File:Christmas_came_early_for_one_Alaska_village_151016-Z-MW427-433.jpg</a:t>
            </a:r>
          </a:p>
          <a:p>
            <a:r>
              <a:rPr lang="en-US" dirty="0"/>
              <a:t>By Staff Sgt. Edward </a:t>
            </a:r>
            <a:r>
              <a:rPr lang="en-US" dirty="0" err="1"/>
              <a:t>Eagerton</a:t>
            </a:r>
            <a:r>
              <a:rPr lang="en-US" dirty="0"/>
              <a:t> [Public domain], via Wikimedia Commons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1047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Job DSL plugin for Jenkins.</a:t>
            </a:r>
          </a:p>
          <a:p>
            <a:endParaRPr lang="en-US" dirty="0"/>
          </a:p>
          <a:p>
            <a:r>
              <a:rPr lang="en-US" dirty="0"/>
              <a:t> - a pipeline script allows you to</a:t>
            </a:r>
          </a:p>
          <a:p>
            <a:r>
              <a:rPr lang="en-US" dirty="0"/>
              <a:t>Programmatically control what a job does,</a:t>
            </a:r>
          </a:p>
          <a:p>
            <a:endParaRPr lang="en-US" dirty="0"/>
          </a:p>
          <a:p>
            <a:r>
              <a:rPr lang="en-US" dirty="0"/>
              <a:t>- A job </a:t>
            </a:r>
            <a:r>
              <a:rPr lang="en-US" dirty="0" err="1"/>
              <a:t>dsl</a:t>
            </a:r>
            <a:r>
              <a:rPr lang="en-US" dirty="0"/>
              <a:t> script allows you to </a:t>
            </a:r>
          </a:p>
          <a:p>
            <a:r>
              <a:rPr lang="en-US" dirty="0"/>
              <a:t>Programmatically create jobs themselves.</a:t>
            </a:r>
          </a:p>
        </p:txBody>
      </p:sp>
    </p:spTree>
    <p:extLst>
      <p:ext uri="{BB962C8B-B14F-4D97-AF65-F5344CB8AC3E}">
        <p14:creationId xmlns:p14="http://schemas.microsoft.com/office/powerpoint/2010/main" val="335931491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built into Jenkins,</a:t>
            </a:r>
          </a:p>
          <a:p>
            <a:r>
              <a:rPr lang="en-US" dirty="0"/>
              <a:t>But you can install it through plugin Manager.</a:t>
            </a:r>
          </a:p>
        </p:txBody>
      </p:sp>
    </p:spTree>
    <p:extLst>
      <p:ext uri="{BB962C8B-B14F-4D97-AF65-F5344CB8AC3E}">
        <p14:creationId xmlns:p14="http://schemas.microsoft.com/office/powerpoint/2010/main" val="107843805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that works --</a:t>
            </a:r>
          </a:p>
          <a:p>
            <a:r>
              <a:rPr lang="en-US" dirty="0"/>
              <a:t>You create a DSL job as a freestyle project</a:t>
            </a:r>
          </a:p>
        </p:txBody>
      </p:sp>
    </p:spTree>
    <p:extLst>
      <p:ext uri="{BB962C8B-B14F-4D97-AF65-F5344CB8AC3E}">
        <p14:creationId xmlns:p14="http://schemas.microsoft.com/office/powerpoint/2010/main" val="341711162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description –</a:t>
            </a:r>
          </a:p>
          <a:p>
            <a:endParaRPr lang="en-US" dirty="0"/>
          </a:p>
          <a:p>
            <a:r>
              <a:rPr lang="en-US" dirty="0"/>
              <a:t>Creates all reindeer jobs</a:t>
            </a:r>
          </a:p>
        </p:txBody>
      </p:sp>
    </p:spTree>
    <p:extLst>
      <p:ext uri="{BB962C8B-B14F-4D97-AF65-F5344CB8AC3E}">
        <p14:creationId xmlns:p14="http://schemas.microsoft.com/office/powerpoint/2010/main" val="1040682871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go down to build and select the step</a:t>
            </a:r>
          </a:p>
          <a:p>
            <a:r>
              <a:rPr lang="en-US" dirty="0"/>
              <a:t>Process job DSLs –</a:t>
            </a:r>
          </a:p>
          <a:p>
            <a:endParaRPr lang="en-US" dirty="0"/>
          </a:p>
          <a:p>
            <a:r>
              <a:rPr lang="en-US" dirty="0"/>
              <a:t>Again, this will only show up</a:t>
            </a:r>
          </a:p>
          <a:p>
            <a:r>
              <a:rPr lang="en-US" dirty="0"/>
              <a:t>if you have the plugin installed</a:t>
            </a:r>
          </a:p>
        </p:txBody>
      </p:sp>
    </p:spTree>
    <p:extLst>
      <p:ext uri="{BB962C8B-B14F-4D97-AF65-F5344CB8AC3E}">
        <p14:creationId xmlns:p14="http://schemas.microsoft.com/office/powerpoint/2010/main" val="183554334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couple options –</a:t>
            </a:r>
          </a:p>
          <a:p>
            <a:endParaRPr lang="en-US" dirty="0"/>
          </a:p>
          <a:p>
            <a:r>
              <a:rPr lang="en-US" dirty="0"/>
              <a:t>We can pull from filesystem,</a:t>
            </a:r>
          </a:p>
          <a:p>
            <a:r>
              <a:rPr lang="en-US" dirty="0"/>
              <a:t>Which means we can version control this –</a:t>
            </a:r>
          </a:p>
          <a:p>
            <a:endParaRPr lang="en-US" dirty="0"/>
          </a:p>
          <a:p>
            <a:r>
              <a:rPr lang="en-US" dirty="0"/>
              <a:t>Or we can enter a script right here,</a:t>
            </a:r>
          </a:p>
          <a:p>
            <a:r>
              <a:rPr lang="en-US" dirty="0"/>
              <a:t>Which we will do for demo purposes.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go back to main view</a:t>
            </a:r>
          </a:p>
          <a:p>
            <a:endParaRPr lang="en-US" dirty="0"/>
          </a:p>
          <a:p>
            <a:r>
              <a:rPr lang="en-US" dirty="0"/>
              <a:t>-- hasn’t run yet</a:t>
            </a:r>
          </a:p>
          <a:p>
            <a:endParaRPr lang="en-US" dirty="0"/>
          </a:p>
          <a:p>
            <a:r>
              <a:rPr lang="en-US" dirty="0"/>
              <a:t>-- take a closer look</a:t>
            </a:r>
          </a:p>
        </p:txBody>
      </p:sp>
    </p:spTree>
    <p:extLst>
      <p:ext uri="{BB962C8B-B14F-4D97-AF65-F5344CB8AC3E}">
        <p14:creationId xmlns:p14="http://schemas.microsoft.com/office/powerpoint/2010/main" val="352660052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 that page there’s a link to the</a:t>
            </a:r>
          </a:p>
          <a:p>
            <a:r>
              <a:rPr lang="en-US" dirty="0"/>
              <a:t>Job DSL API that you can visit</a:t>
            </a:r>
          </a:p>
          <a:p>
            <a:r>
              <a:rPr lang="en-US" dirty="0"/>
              <a:t>To learn more about the scripting syntax</a:t>
            </a:r>
          </a:p>
        </p:txBody>
      </p:sp>
    </p:spTree>
    <p:extLst>
      <p:ext uri="{BB962C8B-B14F-4D97-AF65-F5344CB8AC3E}">
        <p14:creationId xmlns:p14="http://schemas.microsoft.com/office/powerpoint/2010/main" val="423991182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has a really nice viewer</a:t>
            </a:r>
          </a:p>
          <a:p>
            <a:r>
              <a:rPr lang="en-US" dirty="0"/>
              <a:t>That you can search</a:t>
            </a:r>
          </a:p>
          <a:p>
            <a:r>
              <a:rPr lang="en-US" dirty="0"/>
              <a:t>To find out more about how </a:t>
            </a:r>
          </a:p>
          <a:p>
            <a:r>
              <a:rPr lang="en-US" dirty="0"/>
              <a:t>To create Jenkins items</a:t>
            </a:r>
          </a:p>
          <a:p>
            <a:r>
              <a:rPr lang="en-US" dirty="0"/>
              <a:t>Through the DSL</a:t>
            </a:r>
          </a:p>
        </p:txBody>
      </p:sp>
    </p:spTree>
    <p:extLst>
      <p:ext uri="{BB962C8B-B14F-4D97-AF65-F5344CB8AC3E}">
        <p14:creationId xmlns:p14="http://schemas.microsoft.com/office/powerpoint/2010/main" val="187030074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the space to put our script</a:t>
            </a:r>
          </a:p>
          <a:p>
            <a:r>
              <a:rPr lang="en-US" dirty="0"/>
              <a:t>Before we do this,</a:t>
            </a:r>
          </a:p>
          <a:p>
            <a:r>
              <a:rPr lang="en-US" dirty="0"/>
              <a:t>We need to make one adjustment to our pipeline script….</a:t>
            </a:r>
          </a:p>
        </p:txBody>
      </p:sp>
    </p:spTree>
    <p:extLst>
      <p:ext uri="{BB962C8B-B14F-4D97-AF65-F5344CB8AC3E}">
        <p14:creationId xmlns:p14="http://schemas.microsoft.com/office/powerpoint/2010/main" val="2446004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Going to do 2 things –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228600" indent="-228600">
              <a:buFontTx/>
              <a:buAutoNum type="arabicPeriod"/>
            </a:pPr>
            <a:r>
              <a:rPr lang="en-US" dirty="0"/>
              <a:t>Put this in source control under the name “</a:t>
            </a:r>
            <a:r>
              <a:rPr lang="en-US" dirty="0" err="1"/>
              <a:t>Jenkinsfile</a:t>
            </a:r>
            <a:r>
              <a:rPr lang="en-US" dirty="0"/>
              <a:t>”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Switch out the hard-coded values to use parameters</a:t>
            </a:r>
          </a:p>
        </p:txBody>
      </p:sp>
    </p:spTree>
    <p:extLst>
      <p:ext uri="{BB962C8B-B14F-4D97-AF65-F5344CB8AC3E}">
        <p14:creationId xmlns:p14="http://schemas.microsoft.com/office/powerpoint/2010/main" val="378920429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Otherwise, it’s the same.</a:t>
            </a:r>
          </a:p>
          <a:p>
            <a:pPr marL="0" indent="0">
              <a:buFontTx/>
              <a:buNone/>
            </a:pPr>
            <a:r>
              <a:rPr lang="en-US" dirty="0"/>
              <a:t>Lets go back to our </a:t>
            </a:r>
            <a:r>
              <a:rPr lang="en-US" dirty="0" err="1"/>
              <a:t>dsl</a:t>
            </a:r>
            <a:r>
              <a:rPr lang="en-US" dirty="0"/>
              <a:t> project and start to build it</a:t>
            </a:r>
          </a:p>
        </p:txBody>
      </p:sp>
    </p:spTree>
    <p:extLst>
      <p:ext uri="{BB962C8B-B14F-4D97-AF65-F5344CB8AC3E}">
        <p14:creationId xmlns:p14="http://schemas.microsoft.com/office/powerpoint/2010/main" val="2176674831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create a pipeline job or project,</a:t>
            </a:r>
          </a:p>
          <a:p>
            <a:r>
              <a:rPr lang="en-US" dirty="0"/>
              <a:t>We simply use the </a:t>
            </a:r>
            <a:r>
              <a:rPr lang="en-US" dirty="0" err="1"/>
              <a:t>pipelineJob</a:t>
            </a:r>
            <a:r>
              <a:rPr lang="en-US" dirty="0"/>
              <a:t> command,</a:t>
            </a:r>
          </a:p>
          <a:p>
            <a:r>
              <a:rPr lang="en-US" dirty="0"/>
              <a:t>With the name of the project –</a:t>
            </a:r>
          </a:p>
          <a:p>
            <a:r>
              <a:rPr lang="en-US" dirty="0"/>
              <a:t>We’ll call this one Prancer.</a:t>
            </a:r>
          </a:p>
          <a:p>
            <a:r>
              <a:rPr lang="en-US" dirty="0"/>
              <a:t>Then we give it a description.</a:t>
            </a:r>
          </a:p>
        </p:txBody>
      </p:sp>
    </p:spTree>
    <p:extLst>
      <p:ext uri="{BB962C8B-B14F-4D97-AF65-F5344CB8AC3E}">
        <p14:creationId xmlns:p14="http://schemas.microsoft.com/office/powerpoint/2010/main" val="379137537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add our build/log history –</a:t>
            </a:r>
          </a:p>
          <a:p>
            <a:r>
              <a:rPr lang="en-US" dirty="0"/>
              <a:t>We want to keep the last 3 build logs.</a:t>
            </a:r>
          </a:p>
        </p:txBody>
      </p:sp>
    </p:spTree>
    <p:extLst>
      <p:ext uri="{BB962C8B-B14F-4D97-AF65-F5344CB8AC3E}">
        <p14:creationId xmlns:p14="http://schemas.microsoft.com/office/powerpoint/2010/main" val="424477902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add our GREETING parameter</a:t>
            </a:r>
          </a:p>
        </p:txBody>
      </p:sp>
    </p:spTree>
    <p:extLst>
      <p:ext uri="{BB962C8B-B14F-4D97-AF65-F5344CB8AC3E}">
        <p14:creationId xmlns:p14="http://schemas.microsoft.com/office/powerpoint/2010/main" val="3689176624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our reindeer parameter</a:t>
            </a:r>
          </a:p>
        </p:txBody>
      </p:sp>
    </p:spTree>
    <p:extLst>
      <p:ext uri="{BB962C8B-B14F-4D97-AF65-F5344CB8AC3E}">
        <p14:creationId xmlns:p14="http://schemas.microsoft.com/office/powerpoint/2010/main" val="173854102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finally the build definition itself –</a:t>
            </a:r>
          </a:p>
          <a:p>
            <a:r>
              <a:rPr lang="en-US" dirty="0"/>
              <a:t>This just tells Jenkins what pipeline script to pull</a:t>
            </a:r>
          </a:p>
          <a:p>
            <a:r>
              <a:rPr lang="en-US" dirty="0"/>
              <a:t>And which git repo to get it from.</a:t>
            </a:r>
          </a:p>
          <a:p>
            <a:endParaRPr lang="en-US" dirty="0"/>
          </a:p>
          <a:p>
            <a:r>
              <a:rPr lang="en-US" dirty="0"/>
              <a:t>So let’s run this and see what it does…</a:t>
            </a:r>
          </a:p>
        </p:txBody>
      </p:sp>
    </p:spTree>
    <p:extLst>
      <p:ext uri="{BB962C8B-B14F-4D97-AF65-F5344CB8AC3E}">
        <p14:creationId xmlns:p14="http://schemas.microsoft.com/office/powerpoint/2010/main" val="1308740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Detailed look at our project</a:t>
            </a:r>
          </a:p>
          <a:p>
            <a:endParaRPr lang="en-US" dirty="0"/>
          </a:p>
          <a:p>
            <a:r>
              <a:rPr lang="en-US" dirty="0"/>
              <a:t>-- on the left, click Build now,</a:t>
            </a:r>
          </a:p>
          <a:p>
            <a:endParaRPr lang="en-US" dirty="0"/>
          </a:p>
          <a:p>
            <a:r>
              <a:rPr lang="en-US" dirty="0"/>
              <a:t>-- which kicks off our job</a:t>
            </a:r>
          </a:p>
        </p:txBody>
      </p:sp>
    </p:spTree>
    <p:extLst>
      <p:ext uri="{BB962C8B-B14F-4D97-AF65-F5344CB8AC3E}">
        <p14:creationId xmlns:p14="http://schemas.microsoft.com/office/powerpoint/2010/main" val="54665504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it tells us we’ve created</a:t>
            </a:r>
          </a:p>
          <a:p>
            <a:r>
              <a:rPr lang="en-US" dirty="0"/>
              <a:t>the </a:t>
            </a:r>
            <a:r>
              <a:rPr lang="en-US" dirty="0" err="1"/>
              <a:t>prancer</a:t>
            </a:r>
            <a:r>
              <a:rPr lang="en-US" dirty="0"/>
              <a:t> job successfully..</a:t>
            </a:r>
          </a:p>
          <a:p>
            <a:r>
              <a:rPr lang="en-US" dirty="0"/>
              <a:t>Let’s go take a look.</a:t>
            </a:r>
          </a:p>
        </p:txBody>
      </p:sp>
    </p:spTree>
    <p:extLst>
      <p:ext uri="{BB962C8B-B14F-4D97-AF65-F5344CB8AC3E}">
        <p14:creationId xmlns:p14="http://schemas.microsoft.com/office/powerpoint/2010/main" val="773850377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we go back to the main list,</a:t>
            </a:r>
          </a:p>
          <a:p>
            <a:r>
              <a:rPr lang="en-US" dirty="0"/>
              <a:t>You can see the </a:t>
            </a:r>
            <a:r>
              <a:rPr lang="en-US" dirty="0" err="1"/>
              <a:t>prancer</a:t>
            </a:r>
            <a:r>
              <a:rPr lang="en-US" dirty="0"/>
              <a:t> job,</a:t>
            </a:r>
          </a:p>
          <a:p>
            <a:r>
              <a:rPr lang="en-US" dirty="0"/>
              <a:t>Which was created programmatically</a:t>
            </a:r>
          </a:p>
          <a:p>
            <a:r>
              <a:rPr lang="en-US" dirty="0"/>
              <a:t>Through the DSL Script.</a:t>
            </a:r>
          </a:p>
          <a:p>
            <a:r>
              <a:rPr lang="en-US" dirty="0"/>
              <a:t>Let’s run it.</a:t>
            </a:r>
          </a:p>
        </p:txBody>
      </p:sp>
    </p:spTree>
    <p:extLst>
      <p:ext uri="{BB962C8B-B14F-4D97-AF65-F5344CB8AC3E}">
        <p14:creationId xmlns:p14="http://schemas.microsoft.com/office/powerpoint/2010/main" val="262184009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at the stage view,</a:t>
            </a:r>
          </a:p>
          <a:p>
            <a:r>
              <a:rPr lang="en-US" dirty="0"/>
              <a:t>we can see that it runs successfully,</a:t>
            </a:r>
          </a:p>
          <a:p>
            <a:r>
              <a:rPr lang="en-US" dirty="0"/>
              <a:t>But this time saying hi to </a:t>
            </a:r>
            <a:r>
              <a:rPr lang="en-US" dirty="0" err="1"/>
              <a:t>prancer</a:t>
            </a:r>
            <a:r>
              <a:rPr lang="en-US" dirty="0"/>
              <a:t>--</a:t>
            </a:r>
          </a:p>
          <a:p>
            <a:endParaRPr lang="en-US" dirty="0"/>
          </a:p>
          <a:p>
            <a:r>
              <a:rPr lang="en-US" dirty="0"/>
              <a:t>Also at the bottom you can see that</a:t>
            </a:r>
          </a:p>
          <a:p>
            <a:r>
              <a:rPr lang="en-US" dirty="0"/>
              <a:t>The DSL seed job is listed below.</a:t>
            </a:r>
          </a:p>
        </p:txBody>
      </p:sp>
    </p:spTree>
    <p:extLst>
      <p:ext uri="{BB962C8B-B14F-4D97-AF65-F5344CB8AC3E}">
        <p14:creationId xmlns:p14="http://schemas.microsoft.com/office/powerpoint/2010/main" val="3328187922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if we go in and manually change this job,</a:t>
            </a:r>
          </a:p>
          <a:p>
            <a:r>
              <a:rPr lang="en-US" dirty="0"/>
              <a:t>Let’s so we want to change to say </a:t>
            </a:r>
            <a:r>
              <a:rPr lang="en-US" dirty="0" err="1"/>
              <a:t>Yo</a:t>
            </a:r>
            <a:r>
              <a:rPr lang="en-US" dirty="0"/>
              <a:t> to prance,</a:t>
            </a:r>
          </a:p>
          <a:p>
            <a:r>
              <a:rPr lang="en-US" dirty="0"/>
              <a:t>We can do so.</a:t>
            </a:r>
          </a:p>
        </p:txBody>
      </p:sp>
    </p:spTree>
    <p:extLst>
      <p:ext uri="{BB962C8B-B14F-4D97-AF65-F5344CB8AC3E}">
        <p14:creationId xmlns:p14="http://schemas.microsoft.com/office/powerpoint/2010/main" val="269671101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 will run,</a:t>
            </a:r>
          </a:p>
          <a:p>
            <a:r>
              <a:rPr lang="en-US" dirty="0"/>
              <a:t>But if we go back</a:t>
            </a:r>
          </a:p>
        </p:txBody>
      </p:sp>
    </p:spTree>
    <p:extLst>
      <p:ext uri="{BB962C8B-B14F-4D97-AF65-F5344CB8AC3E}">
        <p14:creationId xmlns:p14="http://schemas.microsoft.com/office/powerpoint/2010/main" val="2409888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shows us that it’s been manually changed,</a:t>
            </a:r>
          </a:p>
          <a:p>
            <a:r>
              <a:rPr lang="en-US" dirty="0"/>
              <a:t>Which is great so we know if </a:t>
            </a:r>
          </a:p>
          <a:p>
            <a:r>
              <a:rPr lang="en-US" dirty="0"/>
              <a:t>Someone has messed with since it was generated.</a:t>
            </a:r>
          </a:p>
          <a:p>
            <a:endParaRPr lang="en-US" dirty="0"/>
          </a:p>
          <a:p>
            <a:r>
              <a:rPr lang="en-US" dirty="0"/>
              <a:t>So this is all good, but we’ve only created one job.</a:t>
            </a:r>
          </a:p>
          <a:p>
            <a:endParaRPr lang="en-US" dirty="0"/>
          </a:p>
          <a:p>
            <a:r>
              <a:rPr lang="en-US" dirty="0"/>
              <a:t>The power of Job DSL is that it allows you</a:t>
            </a:r>
          </a:p>
          <a:p>
            <a:r>
              <a:rPr lang="en-US" dirty="0"/>
              <a:t>To add scripting to declaration</a:t>
            </a:r>
          </a:p>
        </p:txBody>
      </p:sp>
    </p:spTree>
    <p:extLst>
      <p:ext uri="{BB962C8B-B14F-4D97-AF65-F5344CB8AC3E}">
        <p14:creationId xmlns:p14="http://schemas.microsoft.com/office/powerpoint/2010/main" val="922882825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our original DSL script –</a:t>
            </a:r>
          </a:p>
          <a:p>
            <a:r>
              <a:rPr lang="en-US" dirty="0"/>
              <a:t>Creates the </a:t>
            </a:r>
            <a:r>
              <a:rPr lang="en-US" dirty="0" err="1"/>
              <a:t>prancer</a:t>
            </a:r>
            <a:r>
              <a:rPr lang="en-US" dirty="0"/>
              <a:t> job.</a:t>
            </a:r>
          </a:p>
          <a:p>
            <a:endParaRPr lang="en-US" dirty="0"/>
          </a:p>
          <a:p>
            <a:r>
              <a:rPr lang="en-US" dirty="0"/>
              <a:t>Let’s modify that slightly.</a:t>
            </a:r>
          </a:p>
        </p:txBody>
      </p:sp>
    </p:spTree>
    <p:extLst>
      <p:ext uri="{BB962C8B-B14F-4D97-AF65-F5344CB8AC3E}">
        <p14:creationId xmlns:p14="http://schemas.microsoft.com/office/powerpoint/2010/main" val="2012399965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top we are going to add an array</a:t>
            </a:r>
          </a:p>
          <a:p>
            <a:r>
              <a:rPr lang="en-US" dirty="0"/>
              <a:t>Of reindeer names,</a:t>
            </a:r>
          </a:p>
          <a:p>
            <a:r>
              <a:rPr lang="en-US" dirty="0"/>
              <a:t>Loop through each of those names,</a:t>
            </a:r>
          </a:p>
          <a:p>
            <a:r>
              <a:rPr lang="en-US" dirty="0"/>
              <a:t>And create a job for each name,</a:t>
            </a:r>
          </a:p>
          <a:p>
            <a:r>
              <a:rPr lang="en-US" dirty="0"/>
              <a:t>Inserting the name where we need it.</a:t>
            </a:r>
          </a:p>
          <a:p>
            <a:r>
              <a:rPr lang="en-US" dirty="0"/>
              <a:t>Let’s run this.</a:t>
            </a:r>
          </a:p>
        </p:txBody>
      </p:sp>
    </p:spTree>
    <p:extLst>
      <p:ext uri="{BB962C8B-B14F-4D97-AF65-F5344CB8AC3E}">
        <p14:creationId xmlns:p14="http://schemas.microsoft.com/office/powerpoint/2010/main" val="406101846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created all the jobs –</a:t>
            </a:r>
          </a:p>
          <a:p>
            <a:r>
              <a:rPr lang="en-US" dirty="0"/>
              <a:t>Let’s look at the main page.</a:t>
            </a:r>
          </a:p>
        </p:txBody>
      </p:sp>
    </p:spTree>
    <p:extLst>
      <p:ext uri="{BB962C8B-B14F-4D97-AF65-F5344CB8AC3E}">
        <p14:creationId xmlns:p14="http://schemas.microsoft.com/office/powerpoint/2010/main" val="2630849541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they are.</a:t>
            </a:r>
          </a:p>
          <a:p>
            <a:r>
              <a:rPr lang="en-US" dirty="0"/>
              <a:t>Now we can drill down into any of these</a:t>
            </a:r>
          </a:p>
          <a:p>
            <a:r>
              <a:rPr lang="en-US" dirty="0"/>
              <a:t>And run them, and they should</a:t>
            </a:r>
          </a:p>
          <a:p>
            <a:r>
              <a:rPr lang="en-US" dirty="0"/>
              <a:t>Function just as if we created them manually…</a:t>
            </a:r>
          </a:p>
        </p:txBody>
      </p:sp>
    </p:spTree>
    <p:extLst>
      <p:ext uri="{BB962C8B-B14F-4D97-AF65-F5344CB8AC3E}">
        <p14:creationId xmlns:p14="http://schemas.microsoft.com/office/powerpoint/2010/main" val="35772841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and there we have it</a:t>
            </a:r>
          </a:p>
          <a:p>
            <a:endParaRPr lang="en-US" dirty="0"/>
          </a:p>
          <a:p>
            <a:r>
              <a:rPr lang="en-US" dirty="0"/>
              <a:t>-- you see that, bottom left</a:t>
            </a:r>
          </a:p>
          <a:p>
            <a:r>
              <a:rPr lang="en-US" dirty="0"/>
              <a:t>[back and forth]</a:t>
            </a:r>
          </a:p>
          <a:p>
            <a:r>
              <a:rPr lang="en-US" dirty="0"/>
              <a:t>-- might have missed it, tell us job is complete</a:t>
            </a:r>
          </a:p>
          <a:p>
            <a:endParaRPr lang="en-US" dirty="0"/>
          </a:p>
          <a:p>
            <a:r>
              <a:rPr lang="en-US" dirty="0"/>
              <a:t>To verify, can click on the build…</a:t>
            </a:r>
          </a:p>
        </p:txBody>
      </p:sp>
    </p:spTree>
    <p:extLst>
      <p:ext uri="{BB962C8B-B14F-4D97-AF65-F5344CB8AC3E}">
        <p14:creationId xmlns:p14="http://schemas.microsoft.com/office/powerpoint/2010/main" val="204544010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look at comet –</a:t>
            </a:r>
          </a:p>
          <a:p>
            <a:r>
              <a:rPr lang="en-US" dirty="0"/>
              <a:t>Hasn’t run yet…</a:t>
            </a:r>
          </a:p>
        </p:txBody>
      </p:sp>
    </p:spTree>
    <p:extLst>
      <p:ext uri="{BB962C8B-B14F-4D97-AF65-F5344CB8AC3E}">
        <p14:creationId xmlns:p14="http://schemas.microsoft.com/office/powerpoint/2010/main" val="3704810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run it, and we get the expected result.</a:t>
            </a:r>
          </a:p>
        </p:txBody>
      </p:sp>
    </p:spTree>
    <p:extLst>
      <p:ext uri="{BB962C8B-B14F-4D97-AF65-F5344CB8AC3E}">
        <p14:creationId xmlns:p14="http://schemas.microsoft.com/office/powerpoint/2010/main" val="1199308115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 quick recap of really how little effort it takes </a:t>
            </a:r>
          </a:p>
          <a:p>
            <a:r>
              <a:rPr lang="en-US" dirty="0"/>
              <a:t>[what </a:t>
            </a:r>
            <a:r>
              <a:rPr lang="en-US" dirty="0" err="1"/>
              <a:t>santa</a:t>
            </a:r>
            <a:r>
              <a:rPr lang="en-US" dirty="0"/>
              <a:t> has been able to do]</a:t>
            </a:r>
          </a:p>
          <a:p>
            <a:r>
              <a:rPr lang="en-US" dirty="0"/>
              <a:t>To get to this end state…</a:t>
            </a:r>
          </a:p>
        </p:txBody>
      </p:sp>
    </p:spTree>
    <p:extLst>
      <p:ext uri="{BB962C8B-B14F-4D97-AF65-F5344CB8AC3E}">
        <p14:creationId xmlns:p14="http://schemas.microsoft.com/office/powerpoint/2010/main" val="155955177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…of having all these jobs generated.</a:t>
            </a:r>
          </a:p>
        </p:txBody>
      </p:sp>
    </p:spTree>
    <p:extLst>
      <p:ext uri="{BB962C8B-B14F-4D97-AF65-F5344CB8AC3E}">
        <p14:creationId xmlns:p14="http://schemas.microsoft.com/office/powerpoint/2010/main" val="3675990350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We have our pipeline code –</a:t>
            </a:r>
          </a:p>
          <a:p>
            <a:pPr marL="0" indent="0">
              <a:buFontTx/>
              <a:buNone/>
            </a:pPr>
            <a:r>
              <a:rPr lang="en-US" dirty="0"/>
              <a:t>One instance –</a:t>
            </a:r>
          </a:p>
          <a:p>
            <a:pPr marL="0" indent="0">
              <a:buFontTx/>
              <a:buNone/>
            </a:pPr>
            <a:r>
              <a:rPr lang="en-US" dirty="0"/>
              <a:t>Shared across all of Jenkins,</a:t>
            </a:r>
          </a:p>
          <a:p>
            <a:pPr marL="0" indent="0">
              <a:buFontTx/>
              <a:buNone/>
            </a:pPr>
            <a:r>
              <a:rPr lang="en-US" dirty="0"/>
              <a:t>Versioned, In source control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6952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We have our </a:t>
            </a:r>
            <a:r>
              <a:rPr lang="en-US" dirty="0" err="1"/>
              <a:t>Jenkinsfile</a:t>
            </a:r>
            <a:r>
              <a:rPr lang="en-US" dirty="0"/>
              <a:t>,</a:t>
            </a:r>
          </a:p>
          <a:p>
            <a:pPr marL="0" indent="0">
              <a:buFontTx/>
              <a:buNone/>
            </a:pPr>
            <a:r>
              <a:rPr lang="en-US" dirty="0"/>
              <a:t>Again, once instance of it,</a:t>
            </a:r>
          </a:p>
          <a:p>
            <a:pPr marL="0" indent="0">
              <a:buFontTx/>
              <a:buNone/>
            </a:pPr>
            <a:r>
              <a:rPr lang="en-US" dirty="0"/>
              <a:t>Versioned, and in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2052334259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 our one DSL job and script</a:t>
            </a:r>
          </a:p>
          <a:p>
            <a:r>
              <a:rPr lang="en-US" dirty="0"/>
              <a:t>So to scale this out further</a:t>
            </a:r>
          </a:p>
          <a:p>
            <a:r>
              <a:rPr lang="en-US" dirty="0"/>
              <a:t>You only really need to add an entry in that array.</a:t>
            </a:r>
          </a:p>
          <a:p>
            <a:endParaRPr lang="en-US" dirty="0"/>
          </a:p>
          <a:p>
            <a:r>
              <a:rPr lang="en-US" dirty="0"/>
              <a:t>So all of that in about the same amount</a:t>
            </a:r>
          </a:p>
          <a:p>
            <a:r>
              <a:rPr lang="en-US" dirty="0"/>
              <a:t>Of code that you probably throw </a:t>
            </a:r>
            <a:r>
              <a:rPr lang="en-US"/>
              <a:t>away each day.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1331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78352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us to information about the result</a:t>
            </a:r>
          </a:p>
          <a:p>
            <a:endParaRPr lang="en-US" dirty="0"/>
          </a:p>
          <a:p>
            <a:r>
              <a:rPr lang="en-US" dirty="0"/>
              <a:t>…then on the left side </a:t>
            </a:r>
          </a:p>
          <a:p>
            <a:endParaRPr lang="en-US" dirty="0"/>
          </a:p>
          <a:p>
            <a:r>
              <a:rPr lang="en-US" dirty="0"/>
              <a:t>Console Input</a:t>
            </a:r>
          </a:p>
        </p:txBody>
      </p:sp>
    </p:spTree>
    <p:extLst>
      <p:ext uri="{BB962C8B-B14F-4D97-AF65-F5344CB8AC3E}">
        <p14:creationId xmlns:p14="http://schemas.microsoft.com/office/powerpoint/2010/main" val="39110999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there’s are result,</a:t>
            </a:r>
          </a:p>
          <a:p>
            <a:endParaRPr lang="en-US" dirty="0"/>
          </a:p>
          <a:p>
            <a:r>
              <a:rPr lang="en-US" dirty="0"/>
              <a:t>Showing Hi Jenkins in the output</a:t>
            </a:r>
          </a:p>
          <a:p>
            <a:endParaRPr lang="en-US" dirty="0"/>
          </a:p>
          <a:p>
            <a:r>
              <a:rPr lang="en-US" dirty="0"/>
              <a:t>…for a closer look….</a:t>
            </a:r>
          </a:p>
        </p:txBody>
      </p:sp>
    </p:spTree>
    <p:extLst>
      <p:ext uri="{BB962C8B-B14F-4D97-AF65-F5344CB8AC3E}">
        <p14:creationId xmlns:p14="http://schemas.microsoft.com/office/powerpoint/2010/main" val="2715666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…zoom in a little bit</a:t>
            </a:r>
          </a:p>
          <a:p>
            <a:r>
              <a:rPr lang="en-US" dirty="0"/>
              <a:t>Tells us that I started it</a:t>
            </a:r>
          </a:p>
          <a:p>
            <a:r>
              <a:rPr lang="en-US" dirty="0"/>
              <a:t>-- workspace: location on the server </a:t>
            </a:r>
          </a:p>
          <a:p>
            <a:r>
              <a:rPr lang="en-US" dirty="0"/>
              <a:t>-- shows the command: using shell to execute</a:t>
            </a:r>
          </a:p>
          <a:p>
            <a:r>
              <a:rPr lang="en-US" dirty="0"/>
              <a:t>…a temporary script it created from my command</a:t>
            </a:r>
          </a:p>
          <a:p>
            <a:r>
              <a:rPr lang="en-US" dirty="0"/>
              <a:t>-- shows the command</a:t>
            </a:r>
          </a:p>
          <a:p>
            <a:r>
              <a:rPr lang="en-US" dirty="0"/>
              <a:t>-- then in the highlighted portion shows the output</a:t>
            </a:r>
          </a:p>
          <a:p>
            <a:r>
              <a:rPr lang="en-US" dirty="0"/>
              <a:t>-- and shows us the result, which is SUCCESS</a:t>
            </a:r>
          </a:p>
          <a:p>
            <a:r>
              <a:rPr lang="en-US" dirty="0"/>
              <a:t>Did what supposed to do</a:t>
            </a:r>
          </a:p>
        </p:txBody>
      </p:sp>
    </p:spTree>
    <p:extLst>
      <p:ext uri="{BB962C8B-B14F-4D97-AF65-F5344CB8AC3E}">
        <p14:creationId xmlns:p14="http://schemas.microsoft.com/office/powerpoint/2010/main" val="1488655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Today, talk about/work with Jenkins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many have worked with Jenkins?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is Jenkins here supposed to be? [butler]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49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what if it had failed? </a:t>
            </a:r>
          </a:p>
          <a:p>
            <a:endParaRPr lang="en-US" dirty="0"/>
          </a:p>
          <a:p>
            <a:r>
              <a:rPr lang="en-US" dirty="0"/>
              <a:t>Let’s take a look at that.</a:t>
            </a:r>
          </a:p>
          <a:p>
            <a:endParaRPr lang="en-US" dirty="0"/>
          </a:p>
          <a:p>
            <a:r>
              <a:rPr lang="en-US" dirty="0"/>
              <a:t>Back on our project/job page</a:t>
            </a:r>
          </a:p>
          <a:p>
            <a:endParaRPr lang="en-US" dirty="0"/>
          </a:p>
          <a:p>
            <a:r>
              <a:rPr lang="en-US" dirty="0"/>
              <a:t>Click configure and go back to our build step</a:t>
            </a:r>
          </a:p>
        </p:txBody>
      </p:sp>
    </p:spTree>
    <p:extLst>
      <p:ext uri="{BB962C8B-B14F-4D97-AF65-F5344CB8AC3E}">
        <p14:creationId xmlns:p14="http://schemas.microsoft.com/office/powerpoint/2010/main" val="2281639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remove the echo command from here</a:t>
            </a:r>
          </a:p>
          <a:p>
            <a:endParaRPr lang="en-US" dirty="0"/>
          </a:p>
          <a:p>
            <a:r>
              <a:rPr lang="en-US" dirty="0"/>
              <a:t>And 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447290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we’ve taken it out…</a:t>
            </a:r>
          </a:p>
          <a:p>
            <a:endParaRPr lang="en-US" dirty="0"/>
          </a:p>
          <a:p>
            <a:r>
              <a:rPr lang="en-US" dirty="0"/>
              <a:t>Let’s click save and go back to the main page</a:t>
            </a:r>
          </a:p>
        </p:txBody>
      </p:sp>
    </p:spTree>
    <p:extLst>
      <p:ext uri="{BB962C8B-B14F-4D97-AF65-F5344CB8AC3E}">
        <p14:creationId xmlns:p14="http://schemas.microsoft.com/office/powerpoint/2010/main" val="27270435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“build now” again…</a:t>
            </a:r>
          </a:p>
        </p:txBody>
      </p:sp>
    </p:spTree>
    <p:extLst>
      <p:ext uri="{BB962C8B-B14F-4D97-AF65-F5344CB8AC3E}">
        <p14:creationId xmlns:p14="http://schemas.microsoft.com/office/powerpoint/2010/main" val="199008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we’ve got a failure</a:t>
            </a:r>
          </a:p>
          <a:p>
            <a:endParaRPr lang="en-US" dirty="0"/>
          </a:p>
          <a:p>
            <a:r>
              <a:rPr lang="en-US" dirty="0"/>
              <a:t>Let’s go right to the console output</a:t>
            </a:r>
          </a:p>
        </p:txBody>
      </p:sp>
    </p:spTree>
    <p:extLst>
      <p:ext uri="{BB962C8B-B14F-4D97-AF65-F5344CB8AC3E}">
        <p14:creationId xmlns:p14="http://schemas.microsoft.com/office/powerpoint/2010/main" val="3359125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there’s our error –</a:t>
            </a:r>
          </a:p>
          <a:p>
            <a:endParaRPr lang="en-US" dirty="0"/>
          </a:p>
          <a:p>
            <a:r>
              <a:rPr lang="en-US" dirty="0"/>
              <a:t>There’s no command called “Hi”</a:t>
            </a:r>
          </a:p>
          <a:p>
            <a:endParaRPr lang="en-US" dirty="0"/>
          </a:p>
          <a:p>
            <a:r>
              <a:rPr lang="en-US" dirty="0"/>
              <a:t>So our greeting was being parsed as a command,</a:t>
            </a:r>
          </a:p>
          <a:p>
            <a:endParaRPr lang="en-US" dirty="0"/>
          </a:p>
          <a:p>
            <a:r>
              <a:rPr lang="en-US" dirty="0"/>
              <a:t>Which doesn’t exist.</a:t>
            </a:r>
          </a:p>
          <a:p>
            <a:endParaRPr lang="en-US" dirty="0"/>
          </a:p>
          <a:p>
            <a:r>
              <a:rPr lang="en-US" dirty="0"/>
              <a:t>So there we have a FAILURE</a:t>
            </a:r>
          </a:p>
        </p:txBody>
      </p:sp>
    </p:spTree>
    <p:extLst>
      <p:ext uri="{BB962C8B-B14F-4D97-AF65-F5344CB8AC3E}">
        <p14:creationId xmlns:p14="http://schemas.microsoft.com/office/powerpoint/2010/main" val="32334897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there we have Jenkins at its most basic level.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Jenkins jobs/projects can be run manually,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can be triggered by an external event.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you’re interested in automation,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interact with Jenkins as little as possible.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56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Jenkins works great in the beginning, right…</a:t>
            </a:r>
          </a:p>
          <a:p>
            <a:endParaRPr lang="en-US" dirty="0"/>
          </a:p>
          <a:p>
            <a:r>
              <a:rPr lang="en-US" dirty="0"/>
              <a:t>When you are just getting started </a:t>
            </a:r>
          </a:p>
          <a:p>
            <a:endParaRPr lang="en-US" dirty="0"/>
          </a:p>
          <a:p>
            <a:r>
              <a:rPr lang="en-US" dirty="0"/>
              <a:t>But when you add more...</a:t>
            </a:r>
          </a:p>
          <a:p>
            <a:endParaRPr lang="en-US" dirty="0"/>
          </a:p>
          <a:p>
            <a:r>
              <a:rPr lang="en-US" dirty="0"/>
              <a:t>-- [copy] the classic way to scale….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8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Copy, right?</a:t>
            </a:r>
          </a:p>
          <a:p>
            <a:endParaRPr lang="en-US" dirty="0"/>
          </a:p>
          <a:p>
            <a:r>
              <a:rPr lang="en-US" dirty="0"/>
              <a:t>Who has used this scaling method?</a:t>
            </a:r>
          </a:p>
          <a:p>
            <a:endParaRPr lang="en-US" dirty="0"/>
          </a:p>
          <a:p>
            <a:r>
              <a:rPr lang="en-US" dirty="0"/>
              <a:t>It’s great, copies everything from an existing project into new</a:t>
            </a:r>
          </a:p>
          <a:p>
            <a:endParaRPr lang="en-US" dirty="0"/>
          </a:p>
          <a:p>
            <a:r>
              <a:rPr lang="en-US" dirty="0"/>
              <a:t>-- just like copy &amp; paste code…</a:t>
            </a:r>
          </a:p>
        </p:txBody>
      </p:sp>
    </p:spTree>
    <p:extLst>
      <p:ext uri="{BB962C8B-B14F-4D97-AF65-F5344CB8AC3E}">
        <p14:creationId xmlns:p14="http://schemas.microsoft.com/office/powerpoint/2010/main" val="2129735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get spaghetti automation that ties your hands together.</a:t>
            </a:r>
          </a:p>
          <a:p>
            <a:endParaRPr lang="en-US" dirty="0"/>
          </a:p>
          <a:p>
            <a:r>
              <a:rPr lang="en-US" dirty="0"/>
              <a:t>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File:Homemade_fresh_pasta</a:t>
            </a:r>
            <a:r>
              <a:rPr lang="en-US" dirty="0"/>
              <a:t>_(spaghetti)_</a:t>
            </a:r>
            <a:r>
              <a:rPr lang="en-US" dirty="0" err="1"/>
              <a:t>by_Camille</a:t>
            </a:r>
            <a:r>
              <a:rPr lang="en-US" dirty="0"/>
              <a:t>_(</a:t>
            </a:r>
            <a:r>
              <a:rPr lang="en-US" dirty="0" err="1"/>
              <a:t>Unsplash</a:t>
            </a:r>
            <a:r>
              <a:rPr lang="en-US" dirty="0"/>
              <a:t>).jpg</a:t>
            </a:r>
          </a:p>
          <a:p>
            <a:r>
              <a:rPr lang="en-US" dirty="0"/>
              <a:t>By </a:t>
            </a:r>
            <a:r>
              <a:rPr lang="en-US" dirty="0" err="1"/>
              <a:t>davide</a:t>
            </a:r>
            <a:r>
              <a:rPr lang="en-US" dirty="0"/>
              <a:t> </a:t>
            </a:r>
            <a:r>
              <a:rPr lang="en-US" dirty="0" err="1"/>
              <a:t>ragusa</a:t>
            </a:r>
            <a:r>
              <a:rPr lang="en-US" dirty="0"/>
              <a:t> </a:t>
            </a:r>
            <a:r>
              <a:rPr lang="en-US" dirty="0" err="1"/>
              <a:t>davideragusa</a:t>
            </a:r>
            <a:r>
              <a:rPr lang="en-US" dirty="0"/>
              <a:t> (https://</a:t>
            </a:r>
            <a:r>
              <a:rPr lang="en-US" dirty="0" err="1"/>
              <a:t>unsplash.com</a:t>
            </a:r>
            <a:r>
              <a:rPr lang="en-US" dirty="0"/>
              <a:t>/photos/FwiLgvi-2Do) [CC0],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378659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a butler?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does that have to do with Jenkins? [discussion]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Image from http://</a:t>
            </a:r>
            <a:r>
              <a:rPr lang="en-US" dirty="0" err="1"/>
              <a:t>www.pensandpatron.com</a:t>
            </a:r>
            <a:r>
              <a:rPr lang="en-US" dirty="0"/>
              <a:t>/lists/never-knew-</a:t>
            </a:r>
            <a:r>
              <a:rPr lang="en-US" dirty="0" err="1"/>
              <a:t>downton</a:t>
            </a:r>
            <a:r>
              <a:rPr lang="en-US" dirty="0"/>
              <a:t>-abbey-</a:t>
            </a:r>
            <a:r>
              <a:rPr lang="en-US" dirty="0" err="1"/>
              <a:t>ob</a:t>
            </a:r>
            <a:r>
              <a:rPr lang="en-US" dirty="0"/>
              <a:t>/</a:t>
            </a:r>
          </a:p>
          <a:p>
            <a:r>
              <a:rPr lang="en-US" dirty="0"/>
              <a:t>http://d3f88t1ya8f0ec.cloudfront.net/</a:t>
            </a:r>
            <a:r>
              <a:rPr lang="en-US" dirty="0" err="1"/>
              <a:t>wp</a:t>
            </a:r>
            <a:r>
              <a:rPr lang="en-US" dirty="0"/>
              <a:t>-content/uploads/2018/07/23152933/</a:t>
            </a:r>
            <a:r>
              <a:rPr lang="en-US" dirty="0" err="1"/>
              <a:t>charles-carlson.jpg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383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look at a real-life example we can use</a:t>
            </a:r>
          </a:p>
          <a:p>
            <a:endParaRPr lang="en-US" dirty="0"/>
          </a:p>
          <a:p>
            <a:r>
              <a:rPr lang="en-US" dirty="0"/>
              <a:t>To demonstrate ways we can scale Jenkins in a better way.</a:t>
            </a:r>
          </a:p>
          <a:p>
            <a:endParaRPr lang="en-US" dirty="0"/>
          </a:p>
          <a:p>
            <a:r>
              <a:rPr lang="en-US" dirty="0"/>
              <a:t>Imagine an enterprise company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97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 a Fortune 500 company,</a:t>
            </a:r>
          </a:p>
          <a:p>
            <a:endParaRPr lang="en-US" dirty="0"/>
          </a:p>
          <a:p>
            <a:r>
              <a:rPr lang="en-US" dirty="0"/>
              <a:t>But arguably Fortune # 1.</a:t>
            </a:r>
          </a:p>
          <a:p>
            <a:endParaRPr lang="en-US" dirty="0"/>
          </a:p>
          <a:p>
            <a:r>
              <a:rPr lang="en-US" dirty="0"/>
              <a:t>Not in New York, London, or Beijing….</a:t>
            </a:r>
          </a:p>
          <a:p>
            <a:endParaRPr lang="en-US" dirty="0"/>
          </a:p>
          <a:p>
            <a:r>
              <a:rPr lang="en-US" dirty="0"/>
              <a:t>But somewhere a little farther north --</a:t>
            </a:r>
          </a:p>
        </p:txBody>
      </p:sp>
    </p:spTree>
    <p:extLst>
      <p:ext uri="{BB962C8B-B14F-4D97-AF65-F5344CB8AC3E}">
        <p14:creationId xmlns:p14="http://schemas.microsoft.com/office/powerpoint/2010/main" val="12999311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Nobody knows quite exactly where it is,</a:t>
            </a:r>
          </a:p>
          <a:p>
            <a:endParaRPr lang="en-US" dirty="0"/>
          </a:p>
          <a:p>
            <a:r>
              <a:rPr lang="en-US" dirty="0"/>
              <a:t>Though people have tried looking…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/wiki/File:US_Navy_010605-N-0000X-002_Sailors_stationed_aboard_the_Los_Angeles-class_fast_attack_submarine_USS_Scranton_(SSN_756)_</a:t>
            </a:r>
            <a:r>
              <a:rPr lang="en-US" dirty="0" err="1"/>
              <a:t>explore_the_Arctic_ice_surface.jpg</a:t>
            </a:r>
            <a:endParaRPr lang="en-US" dirty="0"/>
          </a:p>
          <a:p>
            <a:r>
              <a:rPr lang="en-US" dirty="0"/>
              <a:t>By U.S. Navy photo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8565482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very mysterious operation….</a:t>
            </a:r>
          </a:p>
          <a:p>
            <a:endParaRPr lang="en-US" dirty="0"/>
          </a:p>
          <a:p>
            <a:r>
              <a:rPr lang="en-US" dirty="0"/>
              <a:t>[anybody know what company I’m talking about?]</a:t>
            </a:r>
          </a:p>
          <a:p>
            <a:endParaRPr lang="en-US" dirty="0"/>
          </a:p>
          <a:p>
            <a:r>
              <a:rPr lang="en-US" dirty="0"/>
              <a:t>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/wiki/File:Ever_wonder_what%27s_actually_at_the_North_Pole%3F_Wonder_no_more._(19676111656).jpg</a:t>
            </a:r>
          </a:p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/commons/d/d3/Ever_wonder_what%27s_actually_at_the_North_Pole%3F_Wonder_no_more._%2819676111656%29.jpg</a:t>
            </a:r>
          </a:p>
        </p:txBody>
      </p:sp>
    </p:spTree>
    <p:extLst>
      <p:ext uri="{BB962C8B-B14F-4D97-AF65-F5344CB8AC3E}">
        <p14:creationId xmlns:p14="http://schemas.microsoft.com/office/powerpoint/2010/main" val="2093851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Santa Claus incorporated,</a:t>
            </a:r>
          </a:p>
          <a:p>
            <a:endParaRPr lang="en-US" dirty="0"/>
          </a:p>
          <a:p>
            <a:r>
              <a:rPr lang="en-US" dirty="0"/>
              <a:t>The man himself…</a:t>
            </a:r>
          </a:p>
          <a:p>
            <a:endParaRPr lang="en-US" dirty="0"/>
          </a:p>
          <a:p>
            <a:r>
              <a:rPr lang="en-US" dirty="0"/>
              <a:t>You want to talk about someone who needs to scale…</a:t>
            </a:r>
          </a:p>
          <a:p>
            <a:endParaRPr lang="en-US" dirty="0"/>
          </a:p>
          <a:p>
            <a:r>
              <a:rPr lang="en-US" dirty="0"/>
              <a:t>This is the case study of all case studies.</a:t>
            </a:r>
          </a:p>
          <a:p>
            <a:endParaRPr lang="en-US" dirty="0"/>
          </a:p>
          <a:p>
            <a:r>
              <a:rPr lang="en-US" dirty="0"/>
              <a:t>===================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File:Flickr</a:t>
            </a:r>
            <a:r>
              <a:rPr lang="en-US" dirty="0"/>
              <a:t>_-_</a:t>
            </a:r>
            <a:r>
              <a:rPr lang="en-US" dirty="0" err="1"/>
              <a:t>The_U.S._Army</a:t>
            </a:r>
            <a:r>
              <a:rPr lang="en-US" dirty="0"/>
              <a:t>_-_</a:t>
            </a:r>
            <a:r>
              <a:rPr lang="en-US" dirty="0" err="1"/>
              <a:t>www.Army.mil</a:t>
            </a:r>
            <a:r>
              <a:rPr lang="en-US" dirty="0"/>
              <a:t>_(144).jpg</a:t>
            </a:r>
          </a:p>
          <a:p>
            <a:r>
              <a:rPr lang="en-US" dirty="0"/>
              <a:t>By The U.S. Army (</a:t>
            </a:r>
            <a:r>
              <a:rPr lang="en-US" dirty="0" err="1"/>
              <a:t>www.Army.mil</a:t>
            </a:r>
            <a:r>
              <a:rPr lang="en-US" dirty="0"/>
              <a:t>)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384587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know…</a:t>
            </a:r>
          </a:p>
          <a:p>
            <a:endParaRPr lang="en-US" dirty="0"/>
          </a:p>
          <a:p>
            <a:r>
              <a:rPr lang="en-US" dirty="0"/>
              <a:t>Santa employs over 7.2 million reindeer that help him</a:t>
            </a:r>
          </a:p>
          <a:p>
            <a:r>
              <a:rPr lang="en-US" dirty="0"/>
              <a:t>Distribute all of those gifts on Christmas eve,</a:t>
            </a:r>
          </a:p>
          <a:p>
            <a:endParaRPr lang="en-US" dirty="0"/>
          </a:p>
          <a:p>
            <a:r>
              <a:rPr lang="en-US" dirty="0"/>
              <a:t>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File:Reindeer_on_Ikpek_Beach</a:t>
            </a:r>
            <a:r>
              <a:rPr lang="en-US" dirty="0"/>
              <a:t>_(7726653378).jpg</a:t>
            </a:r>
          </a:p>
          <a:p>
            <a:r>
              <a:rPr lang="en-US" dirty="0"/>
              <a:t>By Bering Land Bridge National Preserve (Reindeer on </a:t>
            </a:r>
            <a:r>
              <a:rPr lang="en-US" dirty="0" err="1"/>
              <a:t>Ikpek</a:t>
            </a:r>
            <a:r>
              <a:rPr lang="en-US" dirty="0"/>
              <a:t> Beach) [CC BY 2.0  (https://</a:t>
            </a:r>
            <a:r>
              <a:rPr lang="en-US" dirty="0" err="1"/>
              <a:t>creativecommons.org</a:t>
            </a:r>
            <a:r>
              <a:rPr lang="en-US" dirty="0"/>
              <a:t>/licenses/by/2.0)],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931832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Santa himself is getting up there,</a:t>
            </a:r>
          </a:p>
          <a:p>
            <a:endParaRPr lang="en-US" dirty="0"/>
          </a:p>
          <a:p>
            <a:r>
              <a:rPr lang="en-US" dirty="0"/>
              <a:t>He’s about 1700 years old now.</a:t>
            </a:r>
          </a:p>
          <a:p>
            <a:endParaRPr lang="en-US" dirty="0"/>
          </a:p>
          <a:p>
            <a:r>
              <a:rPr lang="en-US" dirty="0"/>
              <a:t>He used to know all of the reindeers by heart,</a:t>
            </a:r>
          </a:p>
          <a:p>
            <a:endParaRPr lang="en-US" dirty="0"/>
          </a:p>
          <a:p>
            <a:r>
              <a:rPr lang="en-US" dirty="0"/>
              <a:t>Which is important….</a:t>
            </a:r>
          </a:p>
          <a:p>
            <a:endParaRPr lang="en-US" dirty="0"/>
          </a:p>
          <a:p>
            <a:r>
              <a:rPr lang="en-US" dirty="0"/>
              <a:t>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File:Saint_Nicholas_Catholic_Church</a:t>
            </a:r>
            <a:r>
              <a:rPr lang="en-US" dirty="0"/>
              <a:t>_(</a:t>
            </a:r>
            <a:r>
              <a:rPr lang="en-US" dirty="0" err="1"/>
              <a:t>Zanesville,_Ohio</a:t>
            </a:r>
            <a:r>
              <a:rPr lang="en-US" dirty="0"/>
              <a:t>)_-_</a:t>
            </a:r>
            <a:r>
              <a:rPr lang="en-US" dirty="0" err="1"/>
              <a:t>stained_glass,_St._Nicholas</a:t>
            </a:r>
            <a:r>
              <a:rPr lang="en-US" dirty="0"/>
              <a:t>_-_detail,_</a:t>
            </a:r>
            <a:r>
              <a:rPr lang="en-US" dirty="0" err="1"/>
              <a:t>closeup.jpg</a:t>
            </a:r>
            <a:endParaRPr lang="en-US" dirty="0"/>
          </a:p>
          <a:p>
            <a:r>
              <a:rPr lang="en-US" dirty="0"/>
              <a:t>By </a:t>
            </a:r>
            <a:r>
              <a:rPr lang="en-US" dirty="0" err="1"/>
              <a:t>Nheyob</a:t>
            </a:r>
            <a:r>
              <a:rPr lang="en-US" dirty="0"/>
              <a:t> [CC BY-SA 4.0  (https://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sa</a:t>
            </a:r>
            <a:r>
              <a:rPr lang="en-US" dirty="0"/>
              <a:t>/4.0)], from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5414511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keeping in contact with all</a:t>
            </a:r>
          </a:p>
          <a:p>
            <a:endParaRPr lang="en-US" dirty="0"/>
          </a:p>
          <a:p>
            <a:r>
              <a:rPr lang="en-US" dirty="0"/>
              <a:t>Of the reindeer and elves,</a:t>
            </a:r>
          </a:p>
          <a:p>
            <a:endParaRPr lang="en-US" dirty="0"/>
          </a:p>
          <a:p>
            <a:r>
              <a:rPr lang="en-US" dirty="0"/>
              <a:t>Keeping everything coordinated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/wiki/File:Kadena_celebrates_holidays_with_Tinsel_Town_151212-F-ZC102-550.jpg</a:t>
            </a:r>
          </a:p>
          <a:p>
            <a:r>
              <a:rPr lang="en-US" dirty="0"/>
              <a:t>By Senior Airman Omari Bernard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2263871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night of the Big Dance</a:t>
            </a:r>
          </a:p>
          <a:p>
            <a:endParaRPr lang="en-US" dirty="0"/>
          </a:p>
          <a:p>
            <a:r>
              <a:rPr lang="en-US" dirty="0"/>
              <a:t>On December 24.</a:t>
            </a:r>
          </a:p>
          <a:p>
            <a:endParaRPr lang="en-US" dirty="0"/>
          </a:p>
          <a:p>
            <a:r>
              <a:rPr lang="en-US" dirty="0"/>
              <a:t>So what does Santa do?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r>
              <a:rPr lang="en-US" baseline="30000" dirty="0"/>
              <a:t>=================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/wiki/File:Defense.gov_photo_essay_071203-D-0653H-234.jpg</a:t>
            </a:r>
          </a:p>
          <a:p>
            <a:r>
              <a:rPr lang="en-US" dirty="0"/>
              <a:t>By English: Linda </a:t>
            </a:r>
            <a:r>
              <a:rPr lang="en-US" dirty="0" err="1"/>
              <a:t>Hosek</a:t>
            </a:r>
            <a:r>
              <a:rPr lang="en-US" dirty="0"/>
              <a:t>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495889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uses Jenkins, of course.</a:t>
            </a:r>
          </a:p>
          <a:p>
            <a:endParaRPr lang="en-US" dirty="0"/>
          </a:p>
          <a:p>
            <a:r>
              <a:rPr lang="en-US" dirty="0"/>
              <a:t>So let’s look at an example of what Santa’s going to do here.</a:t>
            </a:r>
          </a:p>
          <a:p>
            <a:endParaRPr lang="en-US" dirty="0"/>
          </a:p>
          <a:p>
            <a:r>
              <a:rPr lang="en-US" dirty="0"/>
              <a:t>-- create new freestyle job called Rudolph…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</a:p>
          <a:p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Created by https://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twitter.com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ks_nenasheva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00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I like about the Butler theme –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171450" marR="0" lvl="0" indent="-1714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effectLst/>
              </a:rPr>
              <a:t>Jenkins does what you tell it</a:t>
            </a:r>
          </a:p>
          <a:p>
            <a:pPr marL="171450" marR="0" lvl="0" indent="-1714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effectLst/>
              </a:rPr>
              <a:t>Will do almost whatever you say</a:t>
            </a:r>
          </a:p>
          <a:p>
            <a:pPr marL="171450" marR="0" lvl="0" indent="-1714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effectLst/>
              </a:rPr>
              <a:t>Up to you to guide/make good decisions about what butler does</a:t>
            </a:r>
          </a:p>
          <a:p>
            <a:pPr marL="171450" marR="0" lvl="0" indent="-1714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effectLst/>
              </a:rPr>
              <a:t>And if you don’t…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Image from https://</a:t>
            </a:r>
            <a:r>
              <a:rPr lang="en-US" dirty="0" err="1"/>
              <a:t>getyarn.io</a:t>
            </a:r>
            <a:r>
              <a:rPr lang="en-US" dirty="0"/>
              <a:t>/yarn-clip/da131918-6565-4be8-91f3-3f9564e9808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i&amp;rct</a:t>
            </a:r>
            <a:r>
              <a:rPr lang="en-US" dirty="0"/>
              <a:t>=</a:t>
            </a:r>
            <a:r>
              <a:rPr lang="en-US" dirty="0" err="1"/>
              <a:t>j&amp;q</a:t>
            </a:r>
            <a:r>
              <a:rPr lang="en-US" dirty="0"/>
              <a:t>=&amp;</a:t>
            </a:r>
            <a:r>
              <a:rPr lang="en-US" dirty="0" err="1"/>
              <a:t>esrc</a:t>
            </a:r>
            <a:r>
              <a:rPr lang="en-US" dirty="0"/>
              <a:t>=</a:t>
            </a:r>
            <a:r>
              <a:rPr lang="en-US" dirty="0" err="1"/>
              <a:t>s&amp;source</a:t>
            </a:r>
            <a:r>
              <a:rPr lang="en-US" dirty="0"/>
              <a:t>=</a:t>
            </a:r>
            <a:r>
              <a:rPr lang="en-US" dirty="0" err="1"/>
              <a:t>images&amp;cd</a:t>
            </a:r>
            <a:r>
              <a:rPr lang="en-US" dirty="0"/>
              <a:t>=&amp;cad=</a:t>
            </a:r>
            <a:r>
              <a:rPr lang="en-US" dirty="0" err="1"/>
              <a:t>rja&amp;uact</a:t>
            </a:r>
            <a:r>
              <a:rPr lang="en-US" dirty="0"/>
              <a:t>=8&amp;ved=2ahUKEwiCycmjtNndAhUK04MKHZAiAAcQjRx6BAgBEAU&amp;url=https%3A%2F%2Fgetyarn.io%2Fyarn-clip%2Fda131918-6565-4be8-91f3-3f9564e98088&amp;psig=AOvVaw3mZTtbp4cJsUQWwudTn2T3&amp;ust=1538076646833110</a:t>
            </a:r>
          </a:p>
        </p:txBody>
      </p:sp>
    </p:spTree>
    <p:extLst>
      <p:ext uri="{BB962C8B-B14F-4D97-AF65-F5344CB8AC3E}">
        <p14:creationId xmlns:p14="http://schemas.microsoft.com/office/powerpoint/2010/main" val="26571080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OK…</a:t>
            </a:r>
          </a:p>
        </p:txBody>
      </p:sp>
    </p:spTree>
    <p:extLst>
      <p:ext uri="{BB962C8B-B14F-4D97-AF65-F5344CB8AC3E}">
        <p14:creationId xmlns:p14="http://schemas.microsoft.com/office/powerpoint/2010/main" val="443080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-- description, says hello to Rudolph</a:t>
            </a:r>
          </a:p>
          <a:p>
            <a:endParaRPr lang="en-US" dirty="0"/>
          </a:p>
          <a:p>
            <a:r>
              <a:rPr lang="en-US" dirty="0"/>
              <a:t>-- keep last 3 builds</a:t>
            </a:r>
          </a:p>
        </p:txBody>
      </p:sp>
    </p:spTree>
    <p:extLst>
      <p:ext uri="{BB962C8B-B14F-4D97-AF65-F5344CB8AC3E}">
        <p14:creationId xmlns:p14="http://schemas.microsoft.com/office/powerpoint/2010/main" val="2775141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the source code management tab, select Git</a:t>
            </a:r>
          </a:p>
        </p:txBody>
      </p:sp>
    </p:spTree>
    <p:extLst>
      <p:ext uri="{BB962C8B-B14F-4D97-AF65-F5344CB8AC3E}">
        <p14:creationId xmlns:p14="http://schemas.microsoft.com/office/powerpoint/2010/main" val="588206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just going to point this to a local git repo</a:t>
            </a:r>
          </a:p>
          <a:p>
            <a:endParaRPr lang="en-US" dirty="0"/>
          </a:p>
          <a:p>
            <a:r>
              <a:rPr lang="en-US" dirty="0"/>
              <a:t>That I have in my home directory</a:t>
            </a:r>
          </a:p>
          <a:p>
            <a:endParaRPr lang="en-US" dirty="0"/>
          </a:p>
          <a:p>
            <a:r>
              <a:rPr lang="en-US" dirty="0"/>
              <a:t>And it’s pulling from the master branch</a:t>
            </a:r>
          </a:p>
          <a:p>
            <a:endParaRPr lang="en-US" dirty="0"/>
          </a:p>
          <a:p>
            <a:r>
              <a:rPr lang="en-US" dirty="0"/>
              <a:t>[Git users here?]</a:t>
            </a:r>
          </a:p>
        </p:txBody>
      </p:sp>
    </p:spTree>
    <p:extLst>
      <p:ext uri="{BB962C8B-B14F-4D97-AF65-F5344CB8AC3E}">
        <p14:creationId xmlns:p14="http://schemas.microsoft.com/office/powerpoint/2010/main" val="6536692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build tab, again I’m going to choose</a:t>
            </a:r>
          </a:p>
          <a:p>
            <a:endParaRPr lang="en-US" dirty="0"/>
          </a:p>
          <a:p>
            <a:r>
              <a:rPr lang="en-US" dirty="0"/>
              <a:t>The Execute shell build step…</a:t>
            </a:r>
          </a:p>
        </p:txBody>
      </p:sp>
    </p:spTree>
    <p:extLst>
      <p:ext uri="{BB962C8B-B14F-4D97-AF65-F5344CB8AC3E}">
        <p14:creationId xmlns:p14="http://schemas.microsoft.com/office/powerpoint/2010/main" val="33976926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56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put the following command in there…</a:t>
            </a:r>
          </a:p>
          <a:p>
            <a:endParaRPr lang="en-US" dirty="0"/>
          </a:p>
          <a:p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Reindeer.sh</a:t>
            </a:r>
            <a:r>
              <a:rPr lang="en-US" dirty="0"/>
              <a:t> Hello Rudolph.</a:t>
            </a:r>
          </a:p>
          <a:p>
            <a:endParaRPr lang="en-US" dirty="0"/>
          </a:p>
          <a:p>
            <a:r>
              <a:rPr lang="en-US" dirty="0"/>
              <a:t>This tells Jenkins to run a shell script called </a:t>
            </a:r>
            <a:r>
              <a:rPr lang="en-US" dirty="0" err="1"/>
              <a:t>reindeer.sh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That’s in my git repo, so let’s take a look at that real quick.</a:t>
            </a:r>
          </a:p>
        </p:txBody>
      </p:sp>
    </p:spTree>
    <p:extLst>
      <p:ext uri="{BB962C8B-B14F-4D97-AF65-F5344CB8AC3E}">
        <p14:creationId xmlns:p14="http://schemas.microsoft.com/office/powerpoint/2010/main" val="37683636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sets two variables –</a:t>
            </a:r>
          </a:p>
          <a:p>
            <a:r>
              <a:rPr lang="en-US" dirty="0"/>
              <a:t>Greeting, and reindeer name,</a:t>
            </a:r>
          </a:p>
          <a:p>
            <a:r>
              <a:rPr lang="en-US" dirty="0"/>
              <a:t>Which get passed in from Jenkins.</a:t>
            </a:r>
          </a:p>
          <a:p>
            <a:r>
              <a:rPr lang="en-US" dirty="0"/>
              <a:t>If nothing gets passed in for either variable,</a:t>
            </a:r>
          </a:p>
          <a:p>
            <a:r>
              <a:rPr lang="en-US" dirty="0"/>
              <a:t>Then the script sets defaults.</a:t>
            </a:r>
          </a:p>
          <a:p>
            <a:r>
              <a:rPr lang="en-US" dirty="0"/>
              <a:t>Then the result gets written as output.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So we will save this, go back to the project screen</a:t>
            </a:r>
          </a:p>
        </p:txBody>
      </p:sp>
    </p:spTree>
    <p:extLst>
      <p:ext uri="{BB962C8B-B14F-4D97-AF65-F5344CB8AC3E}">
        <p14:creationId xmlns:p14="http://schemas.microsoft.com/office/powerpoint/2010/main" val="15523036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click “build Now”</a:t>
            </a:r>
          </a:p>
        </p:txBody>
      </p:sp>
    </p:spTree>
    <p:extLst>
      <p:ext uri="{BB962C8B-B14F-4D97-AF65-F5344CB8AC3E}">
        <p14:creationId xmlns:p14="http://schemas.microsoft.com/office/powerpoint/2010/main" val="20150860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a success – let’s look at the output.</a:t>
            </a:r>
          </a:p>
        </p:txBody>
      </p:sp>
    </p:spTree>
    <p:extLst>
      <p:ext uri="{BB962C8B-B14F-4D97-AF65-F5344CB8AC3E}">
        <p14:creationId xmlns:p14="http://schemas.microsoft.com/office/powerpoint/2010/main" val="2562457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end up with unhappy butler.</a:t>
            </a:r>
          </a:p>
          <a:p>
            <a:endParaRPr lang="en-US" dirty="0"/>
          </a:p>
          <a:p>
            <a:r>
              <a:rPr lang="en-US" dirty="0"/>
              <a:t>For those who have used Jenkins, how have you used it?</a:t>
            </a:r>
          </a:p>
          <a:p>
            <a:endParaRPr lang="en-US" dirty="0"/>
          </a:p>
          <a:p>
            <a:r>
              <a:rPr lang="en-US" dirty="0"/>
              <a:t>Basic freestyle point-&amp;-click-jobs?</a:t>
            </a:r>
          </a:p>
          <a:p>
            <a:r>
              <a:rPr lang="en-US" dirty="0"/>
              <a:t>pipeline?</a:t>
            </a:r>
          </a:p>
          <a:p>
            <a:r>
              <a:rPr lang="en-US" dirty="0"/>
              <a:t>global libraries?</a:t>
            </a:r>
          </a:p>
          <a:p>
            <a:r>
              <a:rPr lang="en-US" dirty="0"/>
              <a:t>job-</a:t>
            </a:r>
            <a:r>
              <a:rPr lang="en-US" dirty="0" err="1"/>
              <a:t>dsl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890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 have the result of the script as it’s run.</a:t>
            </a:r>
          </a:p>
          <a:p>
            <a:r>
              <a:rPr lang="en-US" dirty="0"/>
              <a:t>So there’s one job for one reindeer.</a:t>
            </a:r>
          </a:p>
          <a:p>
            <a:endParaRPr lang="en-US" dirty="0"/>
          </a:p>
          <a:p>
            <a:r>
              <a:rPr lang="en-US" dirty="0"/>
              <a:t>-- contrived example, but basic</a:t>
            </a:r>
          </a:p>
          <a:p>
            <a:r>
              <a:rPr lang="en-US" dirty="0"/>
              <a:t>-- does have the basic elements:</a:t>
            </a:r>
          </a:p>
          <a:p>
            <a:r>
              <a:rPr lang="en-US" dirty="0"/>
              <a:t>	pulling code from source control</a:t>
            </a:r>
          </a:p>
          <a:p>
            <a:r>
              <a:rPr lang="en-US" dirty="0"/>
              <a:t>	and doing something with it</a:t>
            </a:r>
          </a:p>
          <a:p>
            <a:endParaRPr lang="en-US" dirty="0"/>
          </a:p>
          <a:p>
            <a:r>
              <a:rPr lang="en-US" dirty="0"/>
              <a:t>--not concerned as much with what it does as</a:t>
            </a:r>
          </a:p>
          <a:p>
            <a:r>
              <a:rPr lang="en-US" dirty="0"/>
              <a:t>	how to scale and manage these types of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19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our Rudolph project.</a:t>
            </a:r>
          </a:p>
          <a:p>
            <a:r>
              <a:rPr lang="en-US" dirty="0"/>
              <a:t>Let’s say we copy this job 9 times for a total of 10 reindeer,</a:t>
            </a:r>
          </a:p>
          <a:p>
            <a:r>
              <a:rPr lang="en-US" dirty="0"/>
              <a:t>And we want this to say something other than Hello as a greeting?</a:t>
            </a:r>
          </a:p>
          <a:p>
            <a:endParaRPr lang="en-US" dirty="0"/>
          </a:p>
          <a:p>
            <a:r>
              <a:rPr lang="en-US" dirty="0"/>
              <a:t>[change each one individually….]</a:t>
            </a:r>
          </a:p>
          <a:p>
            <a:endParaRPr lang="en-US" dirty="0"/>
          </a:p>
          <a:p>
            <a:r>
              <a:rPr lang="en-US" dirty="0"/>
              <a:t>There’s a better way to do this….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469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way is to use a plugin called EZ Templates</a:t>
            </a:r>
          </a:p>
          <a:p>
            <a:r>
              <a:rPr lang="en-US" dirty="0"/>
              <a:t>Here’s the official plugin page for it,</a:t>
            </a:r>
          </a:p>
          <a:p>
            <a:r>
              <a:rPr lang="en-US" dirty="0"/>
              <a:t>There’s also a git repo for it</a:t>
            </a:r>
          </a:p>
          <a:p>
            <a:r>
              <a:rPr lang="en-US" dirty="0"/>
              <a:t>the plugin itself is available in the Manage Plugins</a:t>
            </a:r>
          </a:p>
          <a:p>
            <a:r>
              <a:rPr lang="en-US" dirty="0"/>
              <a:t>section of Jenkins</a:t>
            </a:r>
          </a:p>
        </p:txBody>
      </p:sp>
    </p:spTree>
    <p:extLst>
      <p:ext uri="{BB962C8B-B14F-4D97-AF65-F5344CB8AC3E}">
        <p14:creationId xmlns:p14="http://schemas.microsoft.com/office/powerpoint/2010/main" val="5967269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lot of plugins, this was originally developed by a third party</a:t>
            </a:r>
          </a:p>
          <a:p>
            <a:r>
              <a:rPr lang="en-US" dirty="0"/>
              <a:t>And then merged into the Jenkins project</a:t>
            </a:r>
          </a:p>
          <a:p>
            <a:endParaRPr lang="en-US" dirty="0"/>
          </a:p>
          <a:p>
            <a:r>
              <a:rPr lang="en-US" dirty="0"/>
              <a:t>So you just need to select and install it</a:t>
            </a:r>
          </a:p>
          <a:p>
            <a:endParaRPr lang="en-US" dirty="0"/>
          </a:p>
          <a:p>
            <a:r>
              <a:rPr lang="en-US" dirty="0"/>
              <a:t>As it describes, this allows you to take any job </a:t>
            </a:r>
          </a:p>
          <a:p>
            <a:r>
              <a:rPr lang="en-US" dirty="0"/>
              <a:t>And use it as a template for other jobs.</a:t>
            </a:r>
          </a:p>
          <a:p>
            <a:endParaRPr lang="en-US" dirty="0"/>
          </a:p>
          <a:p>
            <a:r>
              <a:rPr lang="en-US" dirty="0"/>
              <a:t>Let’s take a look at how it might help us scale in this instance.</a:t>
            </a:r>
          </a:p>
        </p:txBody>
      </p:sp>
    </p:spTree>
    <p:extLst>
      <p:ext uri="{BB962C8B-B14F-4D97-AF65-F5344CB8AC3E}">
        <p14:creationId xmlns:p14="http://schemas.microsoft.com/office/powerpoint/2010/main" val="841180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 we have our “do stuff” project,</a:t>
            </a:r>
          </a:p>
          <a:p>
            <a:r>
              <a:rPr lang="en-US" dirty="0"/>
              <a:t>And our Rudolph project.</a:t>
            </a:r>
          </a:p>
          <a:p>
            <a:endParaRPr lang="en-US" dirty="0"/>
          </a:p>
          <a:p>
            <a:r>
              <a:rPr lang="en-US" dirty="0"/>
              <a:t>Let’s create our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093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call it Reindeer Template…</a:t>
            </a:r>
          </a:p>
        </p:txBody>
      </p:sp>
    </p:spTree>
    <p:extLst>
      <p:ext uri="{BB962C8B-B14F-4D97-AF65-F5344CB8AC3E}">
        <p14:creationId xmlns:p14="http://schemas.microsoft.com/office/powerpoint/2010/main" val="27489937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will create it as a copy of Rudolph</a:t>
            </a:r>
          </a:p>
          <a:p>
            <a:endParaRPr lang="en-US" dirty="0"/>
          </a:p>
          <a:p>
            <a:r>
              <a:rPr lang="en-US" dirty="0"/>
              <a:t>So we can use that as a starting point.</a:t>
            </a:r>
          </a:p>
        </p:txBody>
      </p:sp>
    </p:spTree>
    <p:extLst>
      <p:ext uri="{BB962C8B-B14F-4D97-AF65-F5344CB8AC3E}">
        <p14:creationId xmlns:p14="http://schemas.microsoft.com/office/powerpoint/2010/main" val="14943820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change the description</a:t>
            </a:r>
          </a:p>
          <a:p>
            <a:r>
              <a:rPr lang="en-US" dirty="0"/>
              <a:t>So it makes sense 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060841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“Serves as a template for the reindeer jobs”</a:t>
            </a:r>
          </a:p>
        </p:txBody>
      </p:sp>
    </p:spTree>
    <p:extLst>
      <p:ext uri="{BB962C8B-B14F-4D97-AF65-F5344CB8AC3E}">
        <p14:creationId xmlns:p14="http://schemas.microsoft.com/office/powerpoint/2010/main" val="4122453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also going to add a couple of parameters (variables)</a:t>
            </a:r>
          </a:p>
          <a:p>
            <a:r>
              <a:rPr lang="en-US" dirty="0"/>
              <a:t>So Santa can personalize his reindeer greeting –</a:t>
            </a:r>
          </a:p>
          <a:p>
            <a:endParaRPr lang="en-US" dirty="0"/>
          </a:p>
          <a:p>
            <a:r>
              <a:rPr lang="en-US" dirty="0"/>
              <a:t>Check box for “project is parameterized”</a:t>
            </a:r>
          </a:p>
          <a:p>
            <a:endParaRPr lang="en-US" dirty="0"/>
          </a:p>
          <a:p>
            <a:r>
              <a:rPr lang="en-US" dirty="0"/>
              <a:t>And we will select the string parameter</a:t>
            </a:r>
          </a:p>
        </p:txBody>
      </p:sp>
    </p:spTree>
    <p:extLst>
      <p:ext uri="{BB962C8B-B14F-4D97-AF65-F5344CB8AC3E}">
        <p14:creationId xmlns:p14="http://schemas.microsoft.com/office/powerpoint/2010/main" val="3858129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</a:t>
            </a:r>
            <a:r>
              <a:rPr lang="en-US" dirty="0"/>
              <a:t> am by no means an expert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but I have been using Jenkins extensively for the last couple of years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want to share not so much how to use </a:t>
            </a:r>
            <a:r>
              <a:rPr lang="en-US" dirty="0" err="1"/>
              <a:t>jenkins</a:t>
            </a:r>
            <a:r>
              <a:rPr lang="en-US" dirty="0"/>
              <a:t> itself (a little, but not the focus)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what options you have for improving your maintenance of Jenkins automation,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….basically its care and feeding.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688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enter our values…</a:t>
            </a:r>
          </a:p>
        </p:txBody>
      </p:sp>
    </p:spTree>
    <p:extLst>
      <p:ext uri="{BB962C8B-B14F-4D97-AF65-F5344CB8AC3E}">
        <p14:creationId xmlns:p14="http://schemas.microsoft.com/office/powerpoint/2010/main" val="12311416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call this parameter GREETING</a:t>
            </a:r>
          </a:p>
          <a:p>
            <a:r>
              <a:rPr lang="en-US" dirty="0"/>
              <a:t>With a default value of Hello</a:t>
            </a:r>
          </a:p>
          <a:p>
            <a:r>
              <a:rPr lang="en-US" dirty="0"/>
              <a:t>And also give it a description.</a:t>
            </a:r>
          </a:p>
        </p:txBody>
      </p:sp>
    </p:spTree>
    <p:extLst>
      <p:ext uri="{BB962C8B-B14F-4D97-AF65-F5344CB8AC3E}">
        <p14:creationId xmlns:p14="http://schemas.microsoft.com/office/powerpoint/2010/main" val="372413126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add parameter REINDEER</a:t>
            </a:r>
          </a:p>
          <a:p>
            <a:r>
              <a:rPr lang="en-US" dirty="0"/>
              <a:t>With no default value</a:t>
            </a:r>
          </a:p>
          <a:p>
            <a:r>
              <a:rPr lang="en-US" dirty="0"/>
              <a:t>And also give it a description –</a:t>
            </a:r>
          </a:p>
          <a:p>
            <a:r>
              <a:rPr lang="en-US" dirty="0"/>
              <a:t>“The reindeer to say hello to”</a:t>
            </a:r>
          </a:p>
        </p:txBody>
      </p:sp>
    </p:spTree>
    <p:extLst>
      <p:ext uri="{BB962C8B-B14F-4D97-AF65-F5344CB8AC3E}">
        <p14:creationId xmlns:p14="http://schemas.microsoft.com/office/powerpoint/2010/main" val="9124525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scroll down to the checkbox that says</a:t>
            </a:r>
          </a:p>
          <a:p>
            <a:r>
              <a:rPr lang="en-US" dirty="0"/>
              <a:t>“Allow this job to be used as a template”</a:t>
            </a:r>
          </a:p>
          <a:p>
            <a:endParaRPr lang="en-US" dirty="0"/>
          </a:p>
          <a:p>
            <a:r>
              <a:rPr lang="en-US" dirty="0"/>
              <a:t>[you see this option only if you have EZ Templates installed]</a:t>
            </a:r>
          </a:p>
        </p:txBody>
      </p:sp>
    </p:spTree>
    <p:extLst>
      <p:ext uri="{BB962C8B-B14F-4D97-AF65-F5344CB8AC3E}">
        <p14:creationId xmlns:p14="http://schemas.microsoft.com/office/powerpoint/2010/main" val="77608737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check the box, you see a list</a:t>
            </a:r>
          </a:p>
          <a:p>
            <a:r>
              <a:rPr lang="en-US" dirty="0"/>
              <a:t>Of jobs using the template </a:t>
            </a:r>
          </a:p>
          <a:p>
            <a:r>
              <a:rPr lang="en-US" dirty="0"/>
              <a:t>(none yet since we just created it)</a:t>
            </a:r>
          </a:p>
        </p:txBody>
      </p:sp>
    </p:spTree>
    <p:extLst>
      <p:ext uri="{BB962C8B-B14F-4D97-AF65-F5344CB8AC3E}">
        <p14:creationId xmlns:p14="http://schemas.microsoft.com/office/powerpoint/2010/main" val="28199928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leave our git repo as it is….</a:t>
            </a:r>
          </a:p>
        </p:txBody>
      </p:sp>
    </p:spTree>
    <p:extLst>
      <p:ext uri="{BB962C8B-B14F-4D97-AF65-F5344CB8AC3E}">
        <p14:creationId xmlns:p14="http://schemas.microsoft.com/office/powerpoint/2010/main" val="6591771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also change our shell command</a:t>
            </a:r>
          </a:p>
          <a:p>
            <a:r>
              <a:rPr lang="en-US" dirty="0"/>
              <a:t>To use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334489617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will click save…</a:t>
            </a:r>
          </a:p>
        </p:txBody>
      </p:sp>
    </p:spTree>
    <p:extLst>
      <p:ext uri="{BB962C8B-B14F-4D97-AF65-F5344CB8AC3E}">
        <p14:creationId xmlns:p14="http://schemas.microsoft.com/office/powerpoint/2010/main" val="19093998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takes us back to the project page</a:t>
            </a:r>
          </a:p>
        </p:txBody>
      </p:sp>
    </p:spTree>
    <p:extLst>
      <p:ext uri="{BB962C8B-B14F-4D97-AF65-F5344CB8AC3E}">
        <p14:creationId xmlns:p14="http://schemas.microsoft.com/office/powerpoint/2010/main" val="16710373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closer you’ll see there’s </a:t>
            </a:r>
          </a:p>
          <a:p>
            <a:r>
              <a:rPr lang="en-US" dirty="0"/>
              <a:t>A note that this project is configured as a template.</a:t>
            </a:r>
          </a:p>
          <a:p>
            <a:endParaRPr lang="en-US" dirty="0"/>
          </a:p>
          <a:p>
            <a:r>
              <a:rPr lang="en-US" dirty="0"/>
              <a:t>Because this is a template and not something we want to run,</a:t>
            </a:r>
          </a:p>
          <a:p>
            <a:r>
              <a:rPr lang="en-US" dirty="0"/>
              <a:t>We will disable the project, which is important</a:t>
            </a:r>
          </a:p>
          <a:p>
            <a:r>
              <a:rPr lang="en-US" dirty="0"/>
              <a:t>If the template contains build triggers</a:t>
            </a:r>
          </a:p>
          <a:p>
            <a:r>
              <a:rPr lang="en-US" dirty="0"/>
              <a:t>Or anything like that.</a:t>
            </a:r>
          </a:p>
        </p:txBody>
      </p:sp>
    </p:spTree>
    <p:extLst>
      <p:ext uri="{BB962C8B-B14F-4D97-AF65-F5344CB8AC3E}">
        <p14:creationId xmlns:p14="http://schemas.microsoft.com/office/powerpoint/2010/main" val="697060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unit of work in Jenkins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Difference between job/project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-- PROJECT, </a:t>
            </a:r>
            <a:r>
              <a:rPr lang="en-US" dirty="0" err="1"/>
              <a:t>gonna</a:t>
            </a:r>
            <a:r>
              <a:rPr lang="en-US" dirty="0"/>
              <a:t> try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What is a job? examples, *you*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“will Show example of freestyle job”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340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will do that</a:t>
            </a:r>
          </a:p>
          <a:p>
            <a:r>
              <a:rPr lang="en-US" dirty="0"/>
              <a:t>And it shows up as disabled.</a:t>
            </a:r>
          </a:p>
        </p:txBody>
      </p:sp>
    </p:spTree>
    <p:extLst>
      <p:ext uri="{BB962C8B-B14F-4D97-AF65-F5344CB8AC3E}">
        <p14:creationId xmlns:p14="http://schemas.microsoft.com/office/powerpoint/2010/main" val="25098297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three projects: our </a:t>
            </a:r>
            <a:r>
              <a:rPr lang="en-US" dirty="0" err="1"/>
              <a:t>dostuff</a:t>
            </a:r>
            <a:r>
              <a:rPr lang="en-US" dirty="0"/>
              <a:t> example,</a:t>
            </a:r>
          </a:p>
          <a:p>
            <a:r>
              <a:rPr lang="en-US" dirty="0"/>
              <a:t>Our Rudolph project,</a:t>
            </a:r>
          </a:p>
          <a:p>
            <a:r>
              <a:rPr lang="en-US" dirty="0"/>
              <a:t>And our template.</a:t>
            </a:r>
          </a:p>
          <a:p>
            <a:r>
              <a:rPr lang="en-US" dirty="0"/>
              <a:t>Lets delete and recreate our Rudolph project to use the template.</a:t>
            </a:r>
          </a:p>
        </p:txBody>
      </p:sp>
    </p:spTree>
    <p:extLst>
      <p:ext uri="{BB962C8B-B14F-4D97-AF65-F5344CB8AC3E}">
        <p14:creationId xmlns:p14="http://schemas.microsoft.com/office/powerpoint/2010/main" val="68318132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Rudolph is gone,</a:t>
            </a:r>
          </a:p>
          <a:p>
            <a:r>
              <a:rPr lang="en-US" dirty="0"/>
              <a:t>Let’s create a new freestyle job</a:t>
            </a:r>
          </a:p>
          <a:p>
            <a:r>
              <a:rPr lang="en-US" dirty="0"/>
              <a:t>Called Rudolph and get into it.</a:t>
            </a:r>
          </a:p>
        </p:txBody>
      </p:sp>
    </p:spTree>
    <p:extLst>
      <p:ext uri="{BB962C8B-B14F-4D97-AF65-F5344CB8AC3E}">
        <p14:creationId xmlns:p14="http://schemas.microsoft.com/office/powerpoint/2010/main" val="141368014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use the same description we had before….</a:t>
            </a:r>
          </a:p>
        </p:txBody>
      </p:sp>
    </p:spTree>
    <p:extLst>
      <p:ext uri="{BB962C8B-B14F-4D97-AF65-F5344CB8AC3E}">
        <p14:creationId xmlns:p14="http://schemas.microsoft.com/office/powerpoint/2010/main" val="19991947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freestyle job says hello to Rudolph….</a:t>
            </a:r>
          </a:p>
          <a:p>
            <a:endParaRPr lang="en-US" dirty="0"/>
          </a:p>
          <a:p>
            <a:r>
              <a:rPr lang="en-US" dirty="0"/>
              <a:t>Then we scroll down to the checkbox that says</a:t>
            </a:r>
          </a:p>
          <a:p>
            <a:endParaRPr lang="en-US" dirty="0"/>
          </a:p>
          <a:p>
            <a:r>
              <a:rPr lang="en-US" dirty="0"/>
              <a:t>“use another job as a template”</a:t>
            </a:r>
          </a:p>
        </p:txBody>
      </p:sp>
    </p:spTree>
    <p:extLst>
      <p:ext uri="{BB962C8B-B14F-4D97-AF65-F5344CB8AC3E}">
        <p14:creationId xmlns:p14="http://schemas.microsoft.com/office/powerpoint/2010/main" val="5183822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check that we are given a dropdown</a:t>
            </a:r>
          </a:p>
          <a:p>
            <a:r>
              <a:rPr lang="en-US" dirty="0"/>
              <a:t>Of what template we want to select</a:t>
            </a:r>
          </a:p>
        </p:txBody>
      </p:sp>
    </p:spTree>
    <p:extLst>
      <p:ext uri="{BB962C8B-B14F-4D97-AF65-F5344CB8AC3E}">
        <p14:creationId xmlns:p14="http://schemas.microsoft.com/office/powerpoint/2010/main" val="18490267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choose reindeer template</a:t>
            </a:r>
          </a:p>
          <a:p>
            <a:endParaRPr lang="en-US" dirty="0"/>
          </a:p>
          <a:p>
            <a:r>
              <a:rPr lang="en-US" dirty="0"/>
              <a:t>If you click the Advanced button on the right side</a:t>
            </a:r>
          </a:p>
          <a:p>
            <a:r>
              <a:rPr lang="en-US" dirty="0"/>
              <a:t>You will get a bunch of additional options</a:t>
            </a:r>
          </a:p>
          <a:p>
            <a:r>
              <a:rPr lang="en-US" dirty="0"/>
              <a:t>On how you want this job to interact </a:t>
            </a:r>
          </a:p>
        </p:txBody>
      </p:sp>
    </p:spTree>
    <p:extLst>
      <p:ext uri="{BB962C8B-B14F-4D97-AF65-F5344CB8AC3E}">
        <p14:creationId xmlns:p14="http://schemas.microsoft.com/office/powerpoint/2010/main" val="67360728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as “retain local job parameter values”</a:t>
            </a:r>
          </a:p>
          <a:p>
            <a:r>
              <a:rPr lang="en-US" dirty="0"/>
              <a:t>Which we will see in a minute.</a:t>
            </a:r>
          </a:p>
          <a:p>
            <a:endParaRPr lang="en-US" dirty="0"/>
          </a:p>
          <a:p>
            <a:r>
              <a:rPr lang="en-US" dirty="0"/>
              <a:t>Let’s save that and go back to the project page</a:t>
            </a:r>
          </a:p>
        </p:txBody>
      </p:sp>
    </p:spTree>
    <p:extLst>
      <p:ext uri="{BB962C8B-B14F-4D97-AF65-F5344CB8AC3E}">
        <p14:creationId xmlns:p14="http://schemas.microsoft.com/office/powerpoint/2010/main" val="98820012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us that Rudolph </a:t>
            </a:r>
          </a:p>
          <a:p>
            <a:r>
              <a:rPr lang="en-US" dirty="0"/>
              <a:t>Is implementing the reindeer template.</a:t>
            </a:r>
          </a:p>
          <a:p>
            <a:endParaRPr lang="en-US" dirty="0"/>
          </a:p>
          <a:p>
            <a:r>
              <a:rPr lang="en-US" dirty="0"/>
              <a:t>Remember, all we did was add a description,</a:t>
            </a:r>
          </a:p>
          <a:p>
            <a:r>
              <a:rPr lang="en-US" dirty="0"/>
              <a:t>Select a template, and save it.</a:t>
            </a:r>
          </a:p>
          <a:p>
            <a:endParaRPr lang="en-US" dirty="0"/>
          </a:p>
          <a:p>
            <a:r>
              <a:rPr lang="en-US" dirty="0"/>
              <a:t>Let’s go back into the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234154916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our description,</a:t>
            </a:r>
          </a:p>
          <a:p>
            <a:r>
              <a:rPr lang="en-US" dirty="0"/>
              <a:t>Our build history setting…</a:t>
            </a:r>
          </a:p>
        </p:txBody>
      </p:sp>
    </p:spTree>
    <p:extLst>
      <p:ext uri="{BB962C8B-B14F-4D97-AF65-F5344CB8AC3E}">
        <p14:creationId xmlns:p14="http://schemas.microsoft.com/office/powerpoint/2010/main" val="2547365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disclaimer – not a full Jenkins tutorial, but want to set groundwork</a:t>
            </a:r>
          </a:p>
          <a:p>
            <a:r>
              <a:rPr lang="en-US" dirty="0"/>
              <a:t>In case </a:t>
            </a:r>
            <a:r>
              <a:rPr lang="en-US" dirty="0" err="1"/>
              <a:t>ppl</a:t>
            </a:r>
            <a:r>
              <a:rPr lang="en-US" dirty="0"/>
              <a:t> seeing for first time</a:t>
            </a:r>
          </a:p>
          <a:p>
            <a:endParaRPr lang="en-US" dirty="0"/>
          </a:p>
          <a:p>
            <a:r>
              <a:rPr lang="en-US" dirty="0"/>
              <a:t>-- after install, default view</a:t>
            </a:r>
          </a:p>
          <a:p>
            <a:r>
              <a:rPr lang="en-US" dirty="0"/>
              <a:t>-- what you see</a:t>
            </a:r>
          </a:p>
          <a:p>
            <a:r>
              <a:rPr lang="en-US" dirty="0"/>
              <a:t>-- new item, it all starts with that….</a:t>
            </a:r>
          </a:p>
        </p:txBody>
      </p:sp>
    </p:spTree>
    <p:extLst>
      <p:ext uri="{BB962C8B-B14F-4D97-AF65-F5344CB8AC3E}">
        <p14:creationId xmlns:p14="http://schemas.microsoft.com/office/powerpoint/2010/main" val="364896691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GREETING parameter….</a:t>
            </a:r>
          </a:p>
        </p:txBody>
      </p:sp>
    </p:spTree>
    <p:extLst>
      <p:ext uri="{BB962C8B-B14F-4D97-AF65-F5344CB8AC3E}">
        <p14:creationId xmlns:p14="http://schemas.microsoft.com/office/powerpoint/2010/main" val="278583238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REINDEER parameter</a:t>
            </a:r>
          </a:p>
        </p:txBody>
      </p:sp>
    </p:spTree>
    <p:extLst>
      <p:ext uri="{BB962C8B-B14F-4D97-AF65-F5344CB8AC3E}">
        <p14:creationId xmlns:p14="http://schemas.microsoft.com/office/powerpoint/2010/main" val="258674824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git settings…</a:t>
            </a:r>
          </a:p>
        </p:txBody>
      </p:sp>
    </p:spTree>
    <p:extLst>
      <p:ext uri="{BB962C8B-B14F-4D97-AF65-F5344CB8AC3E}">
        <p14:creationId xmlns:p14="http://schemas.microsoft.com/office/powerpoint/2010/main" val="140161445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our build step.</a:t>
            </a:r>
          </a:p>
        </p:txBody>
      </p:sp>
    </p:spTree>
    <p:extLst>
      <p:ext uri="{BB962C8B-B14F-4D97-AF65-F5344CB8AC3E}">
        <p14:creationId xmlns:p14="http://schemas.microsoft.com/office/powerpoint/2010/main" val="611155250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only thing we have to do is</a:t>
            </a:r>
          </a:p>
          <a:p>
            <a:r>
              <a:rPr lang="en-US" dirty="0"/>
              <a:t>fill in the reindeer parameter</a:t>
            </a:r>
          </a:p>
          <a:p>
            <a:r>
              <a:rPr lang="en-US" dirty="0"/>
              <a:t>With Rudolph,</a:t>
            </a:r>
          </a:p>
          <a:p>
            <a:r>
              <a:rPr lang="en-US" dirty="0"/>
              <a:t>And run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2501148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our result is the same as before.</a:t>
            </a:r>
          </a:p>
          <a:p>
            <a:endParaRPr lang="en-US" dirty="0"/>
          </a:p>
          <a:p>
            <a:r>
              <a:rPr lang="en-US" dirty="0"/>
              <a:t>So now Santa can talk to as many reindeer as he wants,</a:t>
            </a:r>
          </a:p>
          <a:p>
            <a:endParaRPr lang="en-US" dirty="0"/>
          </a:p>
          <a:p>
            <a:r>
              <a:rPr lang="en-US" dirty="0"/>
              <a:t>And since they are all based on the same template,</a:t>
            </a:r>
          </a:p>
          <a:p>
            <a:endParaRPr lang="en-US" dirty="0"/>
          </a:p>
          <a:p>
            <a:r>
              <a:rPr lang="en-US" dirty="0"/>
              <a:t>The projects are much easier to change and maintain.</a:t>
            </a:r>
          </a:p>
          <a:p>
            <a:endParaRPr lang="en-US" dirty="0"/>
          </a:p>
          <a:p>
            <a:r>
              <a:rPr lang="en-US" dirty="0"/>
              <a:t>Those are the benefits, but there are limitations to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348263879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is not all settings can be overridden.</a:t>
            </a:r>
          </a:p>
          <a:p>
            <a:endParaRPr lang="en-US" dirty="0"/>
          </a:p>
          <a:p>
            <a:r>
              <a:rPr lang="en-US" dirty="0"/>
              <a:t>For example, if we wanted to modify</a:t>
            </a:r>
          </a:p>
          <a:p>
            <a:endParaRPr lang="en-US" dirty="0"/>
          </a:p>
          <a:p>
            <a:r>
              <a:rPr lang="en-US" dirty="0"/>
              <a:t>Our build step, our shell command, can only do so</a:t>
            </a:r>
          </a:p>
          <a:p>
            <a:r>
              <a:rPr lang="en-US" dirty="0"/>
              <a:t>In the template – local changes to that don’t take effect</a:t>
            </a:r>
          </a:p>
        </p:txBody>
      </p:sp>
    </p:spTree>
    <p:extLst>
      <p:ext uri="{BB962C8B-B14F-4D97-AF65-F5344CB8AC3E}">
        <p14:creationId xmlns:p14="http://schemas.microsoft.com/office/powerpoint/2010/main" val="230019541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you can’t really nest the templates effectively.</a:t>
            </a:r>
          </a:p>
          <a:p>
            <a:endParaRPr lang="en-US" dirty="0"/>
          </a:p>
          <a:p>
            <a:r>
              <a:rPr lang="en-US" dirty="0"/>
              <a:t>Would be nice to have a base template,</a:t>
            </a:r>
          </a:p>
          <a:p>
            <a:endParaRPr lang="en-US" dirty="0"/>
          </a:p>
          <a:p>
            <a:r>
              <a:rPr lang="en-US" dirty="0"/>
              <a:t>And have another template inherit from that.</a:t>
            </a:r>
          </a:p>
          <a:p>
            <a:endParaRPr lang="en-US" dirty="0"/>
          </a:p>
          <a:p>
            <a:r>
              <a:rPr lang="en-US" dirty="0"/>
              <a:t>But you can’t, for example, add parameters to the child template,</a:t>
            </a:r>
          </a:p>
          <a:p>
            <a:r>
              <a:rPr lang="en-US" dirty="0"/>
              <a:t>Which would make it more useful.</a:t>
            </a:r>
          </a:p>
        </p:txBody>
      </p:sp>
    </p:spTree>
    <p:extLst>
      <p:ext uri="{BB962C8B-B14F-4D97-AF65-F5344CB8AC3E}">
        <p14:creationId xmlns:p14="http://schemas.microsoft.com/office/powerpoint/2010/main" val="425040200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templates only support freestyle jobs,</a:t>
            </a:r>
          </a:p>
          <a:p>
            <a:r>
              <a:rPr lang="en-US" dirty="0"/>
              <a:t>Not pipeline jobs.</a:t>
            </a:r>
          </a:p>
          <a:p>
            <a:endParaRPr lang="en-US" dirty="0"/>
          </a:p>
          <a:p>
            <a:r>
              <a:rPr lang="en-US" dirty="0"/>
              <a:t>Pipeline jobs is where the real power of Jenkins starts to come in.</a:t>
            </a:r>
          </a:p>
          <a:p>
            <a:endParaRPr lang="en-US" dirty="0"/>
          </a:p>
          <a:p>
            <a:r>
              <a:rPr lang="en-US" dirty="0"/>
              <a:t>So templates are a great option where you have a lot of freestyle jobs</a:t>
            </a:r>
          </a:p>
          <a:p>
            <a:r>
              <a:rPr lang="en-US" dirty="0"/>
              <a:t>That exhibit a similar pattern, and where parameters would be helpful.</a:t>
            </a:r>
          </a:p>
        </p:txBody>
      </p:sp>
    </p:spTree>
    <p:extLst>
      <p:ext uri="{BB962C8B-B14F-4D97-AF65-F5344CB8AC3E}">
        <p14:creationId xmlns:p14="http://schemas.microsoft.com/office/powerpoint/2010/main" val="414684495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turn to our next option for scaling,</a:t>
            </a:r>
          </a:p>
          <a:p>
            <a:r>
              <a:rPr lang="en-US" dirty="0"/>
              <a:t>The pipeline job.</a:t>
            </a:r>
          </a:p>
          <a:p>
            <a:endParaRPr lang="en-US" dirty="0"/>
          </a:p>
          <a:p>
            <a:r>
              <a:rPr lang="en-US" dirty="0"/>
              <a:t>Let’s create one called Rudolph pipeline</a:t>
            </a:r>
          </a:p>
          <a:p>
            <a:r>
              <a:rPr lang="en-US" dirty="0"/>
              <a:t>that does the same thing</a:t>
            </a:r>
          </a:p>
          <a:p>
            <a:r>
              <a:rPr lang="en-US" dirty="0"/>
              <a:t>Our freestyle job does, to show the differences.</a:t>
            </a:r>
          </a:p>
          <a:p>
            <a:endParaRPr lang="en-US" dirty="0"/>
          </a:p>
          <a:p>
            <a:r>
              <a:rPr lang="en-US" dirty="0"/>
              <a:t>-- comment on pipeline description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49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new freestyle project, most basic</a:t>
            </a:r>
          </a:p>
          <a:p>
            <a:endParaRPr lang="en-US" dirty="0"/>
          </a:p>
          <a:p>
            <a:r>
              <a:rPr lang="en-US" dirty="0"/>
              <a:t>-- name, whatever u want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4422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add our description,</a:t>
            </a:r>
          </a:p>
          <a:p>
            <a:r>
              <a:rPr lang="en-US" dirty="0"/>
              <a:t>And notice that this has less configuration options</a:t>
            </a:r>
          </a:p>
          <a:p>
            <a:r>
              <a:rPr lang="en-US" dirty="0"/>
              <a:t>Than a freestyle build.</a:t>
            </a:r>
          </a:p>
          <a:p>
            <a:endParaRPr lang="en-US" dirty="0"/>
          </a:p>
          <a:p>
            <a:r>
              <a:rPr lang="en-US" dirty="0"/>
              <a:t>We have the General section…</a:t>
            </a:r>
          </a:p>
        </p:txBody>
      </p:sp>
    </p:spTree>
    <p:extLst>
      <p:ext uri="{BB962C8B-B14F-4D97-AF65-F5344CB8AC3E}">
        <p14:creationId xmlns:p14="http://schemas.microsoft.com/office/powerpoint/2010/main" val="308990489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build triggers section,</a:t>
            </a:r>
          </a:p>
          <a:p>
            <a:r>
              <a:rPr lang="en-US" dirty="0"/>
              <a:t>And the advanced project options.</a:t>
            </a:r>
          </a:p>
        </p:txBody>
      </p:sp>
    </p:spTree>
    <p:extLst>
      <p:ext uri="{BB962C8B-B14F-4D97-AF65-F5344CB8AC3E}">
        <p14:creationId xmlns:p14="http://schemas.microsoft.com/office/powerpoint/2010/main" val="27991887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 I really like that the advanced project options</a:t>
            </a:r>
          </a:p>
          <a:p>
            <a:r>
              <a:rPr lang="en-US" dirty="0"/>
              <a:t>Is display name – really?</a:t>
            </a:r>
          </a:p>
          <a:p>
            <a:endParaRPr lang="en-US" dirty="0"/>
          </a:p>
          <a:p>
            <a:r>
              <a:rPr lang="en-US" dirty="0"/>
              <a:t>But the main part of the pipeline job is the script</a:t>
            </a:r>
          </a:p>
        </p:txBody>
      </p:sp>
    </p:spTree>
    <p:extLst>
      <p:ext uri="{BB962C8B-B14F-4D97-AF65-F5344CB8AC3E}">
        <p14:creationId xmlns:p14="http://schemas.microsoft.com/office/powerpoint/2010/main" val="1428282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script allows you to do the same thing</a:t>
            </a:r>
          </a:p>
          <a:p>
            <a:r>
              <a:rPr lang="en-US" dirty="0"/>
              <a:t>As a freestyle job, except you can do it</a:t>
            </a:r>
          </a:p>
          <a:p>
            <a:r>
              <a:rPr lang="en-US" dirty="0"/>
              <a:t>Programmatically, in a concise way.</a:t>
            </a:r>
          </a:p>
          <a:p>
            <a:endParaRPr lang="en-US" dirty="0"/>
          </a:p>
          <a:p>
            <a:r>
              <a:rPr lang="en-US" dirty="0"/>
              <a:t>Let’s take a close-up look at that script</a:t>
            </a:r>
          </a:p>
        </p:txBody>
      </p:sp>
    </p:spTree>
    <p:extLst>
      <p:ext uri="{BB962C8B-B14F-4D97-AF65-F5344CB8AC3E}">
        <p14:creationId xmlns:p14="http://schemas.microsoft.com/office/powerpoint/2010/main" val="43707935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whole thing – As you can see, not a lot of code here</a:t>
            </a:r>
          </a:p>
          <a:p>
            <a:r>
              <a:rPr lang="en-US" dirty="0"/>
              <a:t>Using a DSL – what is a DSL?</a:t>
            </a:r>
          </a:p>
          <a:p>
            <a:r>
              <a:rPr lang="en-US" dirty="0"/>
              <a:t>There are two different syntax formats for pipeline scripts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Scripting syntax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Declarative syntax (newer)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With scripting syntax you tell Jenkins how to perform a task</a:t>
            </a:r>
          </a:p>
          <a:p>
            <a:pPr marL="0" indent="0">
              <a:buFontTx/>
              <a:buNone/>
            </a:pPr>
            <a:r>
              <a:rPr lang="en-US" dirty="0"/>
              <a:t>With declarative, you tell Jenkins what you want to do.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Using declarative here, let’s break this down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370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On the Jenkins site, there’s a reference area</a:t>
            </a:r>
          </a:p>
          <a:p>
            <a:pPr marL="0" indent="0">
              <a:buFontTx/>
              <a:buNone/>
            </a:pPr>
            <a:r>
              <a:rPr lang="en-US" dirty="0"/>
              <a:t>for all of these commands and syntax,</a:t>
            </a:r>
          </a:p>
          <a:p>
            <a:pPr marL="0" indent="0">
              <a:buFontTx/>
              <a:buNone/>
            </a:pPr>
            <a:r>
              <a:rPr lang="en-US" dirty="0"/>
              <a:t>So you can look all this stuff up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pipeline script has to start with the pipeline block.</a:t>
            </a:r>
          </a:p>
          <a:p>
            <a:pPr marL="0" indent="0">
              <a:buFontTx/>
              <a:buNone/>
            </a:pPr>
            <a:r>
              <a:rPr lang="en-US" dirty="0"/>
              <a:t>Then you specify the agent, or where this is going to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For our purposes this can run anywhere…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can set the build history to keep the last 3 builds,</a:t>
            </a:r>
          </a:p>
          <a:p>
            <a:pPr marL="0" indent="0">
              <a:buFontTx/>
              <a:buNone/>
            </a:pPr>
            <a:r>
              <a:rPr lang="en-US" dirty="0"/>
              <a:t>just like we did in the freestyle job</a:t>
            </a:r>
          </a:p>
        </p:txBody>
      </p:sp>
    </p:spTree>
    <p:extLst>
      <p:ext uri="{BB962C8B-B14F-4D97-AF65-F5344CB8AC3E}">
        <p14:creationId xmlns:p14="http://schemas.microsoft.com/office/powerpoint/2010/main" val="136952324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we can add the greeting parameter,</a:t>
            </a:r>
          </a:p>
          <a:p>
            <a:pPr marL="0" indent="0">
              <a:buFontTx/>
              <a:buNone/>
            </a:pPr>
            <a:r>
              <a:rPr lang="en-US" dirty="0"/>
              <a:t>Again, same settings and values</a:t>
            </a:r>
          </a:p>
        </p:txBody>
      </p:sp>
    </p:spTree>
    <p:extLst>
      <p:ext uri="{BB962C8B-B14F-4D97-AF65-F5344CB8AC3E}">
        <p14:creationId xmlns:p14="http://schemas.microsoft.com/office/powerpoint/2010/main" val="185138337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Add our reindeer parameter…</a:t>
            </a:r>
          </a:p>
        </p:txBody>
      </p:sp>
    </p:spTree>
    <p:extLst>
      <p:ext uri="{BB962C8B-B14F-4D97-AF65-F5344CB8AC3E}">
        <p14:creationId xmlns:p14="http://schemas.microsoft.com/office/powerpoint/2010/main" val="427788022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we add the stages block,</a:t>
            </a:r>
          </a:p>
          <a:p>
            <a:pPr marL="0" indent="0">
              <a:buFontTx/>
              <a:buNone/>
            </a:pPr>
            <a:r>
              <a:rPr lang="en-US" dirty="0"/>
              <a:t>Which is just a way to group commands into sections.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have only one stage, and we can give it a name…</a:t>
            </a:r>
          </a:p>
          <a:p>
            <a:pPr marL="0" indent="0">
              <a:buFontTx/>
              <a:buNone/>
            </a:pPr>
            <a:r>
              <a:rPr lang="en-US" dirty="0"/>
              <a:t>And within a stage, we have steps.</a:t>
            </a:r>
          </a:p>
        </p:txBody>
      </p:sp>
    </p:spTree>
    <p:extLst>
      <p:ext uri="{BB962C8B-B14F-4D97-AF65-F5344CB8AC3E}">
        <p14:creationId xmlns:p14="http://schemas.microsoft.com/office/powerpoint/2010/main" val="385978191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Our first step will be do to the checkout </a:t>
            </a:r>
          </a:p>
          <a:p>
            <a:pPr marL="0" indent="0">
              <a:buFontTx/>
              <a:buNone/>
            </a:pPr>
            <a:r>
              <a:rPr lang="en-US" dirty="0"/>
              <a:t>From the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167543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pic" idx="13"/>
          </p:nvPr>
        </p:nvSpPr>
        <p:spPr>
          <a:xfrm flipH="1">
            <a:off x="4050" y="4252"/>
            <a:ext cx="24375982" cy="1373316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body" sz="quarter" idx="14"/>
          </p:nvPr>
        </p:nvSpPr>
        <p:spPr>
          <a:xfrm>
            <a:off x="962915" y="8220274"/>
            <a:ext cx="10038454" cy="1926541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5100">
                <a:solidFill>
                  <a:srgbClr val="6ABE27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SECONDARY TITLE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sz="quarter" idx="15"/>
          </p:nvPr>
        </p:nvSpPr>
        <p:spPr>
          <a:xfrm>
            <a:off x="921155" y="5534546"/>
            <a:ext cx="11114118" cy="2875562"/>
          </a:xfrm>
          <a:prstGeom prst="rect">
            <a:avLst/>
          </a:prstGeom>
        </p:spPr>
        <p:txBody>
          <a:bodyPr lIns="38100" tIns="38100" rIns="38100" bIns="38100" anchor="b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101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PRIMARY TITLE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pic" idx="13"/>
          </p:nvPr>
        </p:nvSpPr>
        <p:spPr>
          <a:xfrm flipH="1">
            <a:off x="3967" y="4252"/>
            <a:ext cx="24376147" cy="1373325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15229605" y="-11860"/>
            <a:ext cx="15139515" cy="13733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099" y="0"/>
                </a:lnTo>
                <a:lnTo>
                  <a:pt x="21600" y="21600"/>
                </a:lnTo>
                <a:lnTo>
                  <a:pt x="19543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ABE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33" name="Group 33"/>
          <p:cNvGrpSpPr/>
          <p:nvPr/>
        </p:nvGrpSpPr>
        <p:grpSpPr>
          <a:xfrm>
            <a:off x="11098677" y="-743"/>
            <a:ext cx="17332188" cy="13817280"/>
            <a:chOff x="0" y="0"/>
            <a:chExt cx="17332186" cy="13817279"/>
          </a:xfrm>
        </p:grpSpPr>
        <p:sp>
          <p:nvSpPr>
            <p:cNvPr id="31" name="Shape 31"/>
            <p:cNvSpPr/>
            <p:nvPr/>
          </p:nvSpPr>
          <p:spPr>
            <a:xfrm>
              <a:off x="4070173" y="7276093"/>
              <a:ext cx="13262015" cy="6530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21525"/>
                  </a:moveTo>
                  <a:lnTo>
                    <a:pt x="10415" y="320"/>
                  </a:lnTo>
                  <a:cubicBezTo>
                    <a:pt x="10518" y="84"/>
                    <a:pt x="10673" y="-33"/>
                    <a:pt x="10828" y="9"/>
                  </a:cubicBezTo>
                  <a:cubicBezTo>
                    <a:pt x="10933" y="37"/>
                    <a:pt x="11031" y="139"/>
                    <a:pt x="11103" y="296"/>
                  </a:cubicBezTo>
                  <a:lnTo>
                    <a:pt x="21600" y="21567"/>
                  </a:lnTo>
                  <a:lnTo>
                    <a:pt x="0" y="21525"/>
                  </a:lnTo>
                  <a:close/>
                </a:path>
              </a:pathLst>
            </a:custGeom>
            <a:solidFill>
              <a:srgbClr val="008BC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0" y="0"/>
              <a:ext cx="10360664" cy="138172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8" h="21600" extrusionOk="0">
                  <a:moveTo>
                    <a:pt x="9" y="0"/>
                  </a:moveTo>
                  <a:lnTo>
                    <a:pt x="7396" y="0"/>
                  </a:lnTo>
                  <a:lnTo>
                    <a:pt x="21476" y="10546"/>
                  </a:lnTo>
                  <a:cubicBezTo>
                    <a:pt x="21557" y="10619"/>
                    <a:pt x="21600" y="10711"/>
                    <a:pt x="21598" y="10806"/>
                  </a:cubicBezTo>
                  <a:cubicBezTo>
                    <a:pt x="21596" y="10908"/>
                    <a:pt x="21542" y="11006"/>
                    <a:pt x="21446" y="11079"/>
                  </a:cubicBezTo>
                  <a:lnTo>
                    <a:pt x="7413" y="21600"/>
                  </a:lnTo>
                  <a:lnTo>
                    <a:pt x="0" y="2160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102B53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34" name="Shape 34"/>
          <p:cNvSpPr/>
          <p:nvPr/>
        </p:nvSpPr>
        <p:spPr>
          <a:xfrm>
            <a:off x="-1642449" y="-18446"/>
            <a:ext cx="12860274" cy="13752892"/>
          </a:xfrm>
          <a:prstGeom prst="rect">
            <a:avLst/>
          </a:prstGeom>
          <a:solidFill>
            <a:srgbClr val="102B5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194D7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22988658" y="-9419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ABE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body" sz="quarter" idx="14"/>
          </p:nvPr>
        </p:nvSpPr>
        <p:spPr>
          <a:xfrm>
            <a:off x="962915" y="8220274"/>
            <a:ext cx="10038454" cy="1926541"/>
          </a:xfrm>
          <a:prstGeom prst="rect">
            <a:avLst/>
          </a:prstGeom>
        </p:spPr>
        <p:txBody>
          <a:bodyPr lIns="38100" tIns="38100" rIns="38100" bIns="38100" anchor="t">
            <a:no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sz="5100">
                <a:solidFill>
                  <a:srgbClr val="6ABE27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SECONDARY TITLE</a:t>
            </a:r>
          </a:p>
        </p:txBody>
      </p:sp>
      <p:pic>
        <p:nvPicPr>
          <p:cNvPr id="37" name="cardinal-logo-whit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265" y="11331700"/>
            <a:ext cx="3108869" cy="87556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body" sz="quarter" idx="15"/>
          </p:nvPr>
        </p:nvSpPr>
        <p:spPr>
          <a:xfrm>
            <a:off x="921155" y="5534546"/>
            <a:ext cx="14958183" cy="2875562"/>
          </a:xfrm>
          <a:prstGeom prst="rect">
            <a:avLst/>
          </a:prstGeom>
        </p:spPr>
        <p:txBody>
          <a:bodyPr lIns="38100" tIns="38100" rIns="38100" bIns="38100" anchor="b">
            <a:noAutofit/>
          </a:bodyPr>
          <a:lstStyle>
            <a:lvl1pPr marL="0" indent="0">
              <a:lnSpc>
                <a:spcPct val="70000"/>
              </a:lnSpc>
              <a:spcBef>
                <a:spcPts val="0"/>
              </a:spcBef>
              <a:buSzTx/>
              <a:buNone/>
              <a:defRPr sz="101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PRIMARY TITLE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_Plain Blank">
    <p:bg>
      <p:bgPr>
        <a:solidFill>
          <a:srgbClr val="414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9"/>
          <p:cNvGrpSpPr/>
          <p:nvPr/>
        </p:nvGrpSpPr>
        <p:grpSpPr>
          <a:xfrm>
            <a:off x="20919353" y="-43544"/>
            <a:ext cx="3501799" cy="3550070"/>
            <a:chOff x="0" y="0"/>
            <a:chExt cx="3501797" cy="3550068"/>
          </a:xfrm>
        </p:grpSpPr>
        <p:sp>
          <p:nvSpPr>
            <p:cNvPr id="47" name="Shape 47"/>
            <p:cNvSpPr/>
            <p:nvPr/>
          </p:nvSpPr>
          <p:spPr>
            <a:xfrm rot="10800000">
              <a:off x="3156077" y="2611136"/>
              <a:ext cx="345720" cy="938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458" y="0"/>
                  </a:moveTo>
                  <a:lnTo>
                    <a:pt x="17914" y="6689"/>
                  </a:lnTo>
                  <a:cubicBezTo>
                    <a:pt x="20311" y="7752"/>
                    <a:pt x="21600" y="9096"/>
                    <a:pt x="21547" y="10478"/>
                  </a:cubicBezTo>
                  <a:cubicBezTo>
                    <a:pt x="21490" y="11978"/>
                    <a:pt x="19866" y="13411"/>
                    <a:pt x="17014" y="14479"/>
                  </a:cubicBezTo>
                  <a:lnTo>
                    <a:pt x="0" y="2160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F86C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48" name="Shape 48"/>
            <p:cNvSpPr/>
            <p:nvPr/>
          </p:nvSpPr>
          <p:spPr>
            <a:xfrm rot="10800000">
              <a:off x="0" y="0"/>
              <a:ext cx="3494559" cy="274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66" y="4573"/>
                  </a:moveTo>
                  <a:lnTo>
                    <a:pt x="2731" y="754"/>
                  </a:lnTo>
                  <a:cubicBezTo>
                    <a:pt x="3122" y="196"/>
                    <a:pt x="3706" y="-79"/>
                    <a:pt x="4289" y="19"/>
                  </a:cubicBezTo>
                  <a:cubicBezTo>
                    <a:pt x="4686" y="86"/>
                    <a:pt x="5053" y="326"/>
                    <a:pt x="5327" y="697"/>
                  </a:cubicBezTo>
                  <a:lnTo>
                    <a:pt x="21600" y="21303"/>
                  </a:lnTo>
                  <a:lnTo>
                    <a:pt x="0" y="21521"/>
                  </a:lnTo>
                  <a:lnTo>
                    <a:pt x="66" y="4573"/>
                  </a:lnTo>
                  <a:close/>
                </a:path>
              </a:pathLst>
            </a:custGeom>
            <a:solidFill>
              <a:srgbClr val="F47D20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1" algn="ctr">
                <a:lnSpc>
                  <a:spcPct val="100000"/>
                </a:lnSpc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dirty="0"/>
            </a:p>
          </p:txBody>
        </p:sp>
      </p:grpSp>
      <p:sp>
        <p:nvSpPr>
          <p:cNvPr id="50" name="Shape 50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ABE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xfrm>
            <a:off x="11953215" y="13081000"/>
            <a:ext cx="464871" cy="47192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6F4EA0-EAD8-4CF0-BF59-9A114BECE0DE}"/>
              </a:ext>
            </a:extLst>
          </p:cNvPr>
          <p:cNvSpPr/>
          <p:nvPr userDrawn="1"/>
        </p:nvSpPr>
        <p:spPr>
          <a:xfrm>
            <a:off x="304282" y="203423"/>
            <a:ext cx="2879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@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jeffreymckenzie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28479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title"/>
          </p:nvPr>
        </p:nvSpPr>
        <p:spPr>
          <a:xfrm>
            <a:off x="2107359" y="1257732"/>
            <a:ext cx="14270249" cy="278418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Title Text</a:t>
            </a:r>
          </a:p>
        </p:txBody>
      </p:sp>
      <p:sp>
        <p:nvSpPr>
          <p:cNvPr id="79" name="Shape 79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ABE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0" name="Shape 80"/>
          <p:cNvSpPr>
            <a:spLocks noGrp="1"/>
          </p:cNvSpPr>
          <p:nvPr>
            <p:ph type="body" sz="quarter" idx="13"/>
          </p:nvPr>
        </p:nvSpPr>
        <p:spPr>
          <a:xfrm>
            <a:off x="3325897" y="5474147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81" name="Shape 81"/>
          <p:cNvSpPr/>
          <p:nvPr/>
        </p:nvSpPr>
        <p:spPr>
          <a:xfrm>
            <a:off x="2139345" y="5327635"/>
            <a:ext cx="934350" cy="934350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body" sz="quarter" idx="14"/>
          </p:nvPr>
        </p:nvSpPr>
        <p:spPr>
          <a:xfrm>
            <a:off x="3325897" y="7086637"/>
            <a:ext cx="8731569" cy="6413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83" name="Shape 83"/>
          <p:cNvSpPr/>
          <p:nvPr/>
        </p:nvSpPr>
        <p:spPr>
          <a:xfrm flipV="1">
            <a:off x="2619220" y="631621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2139345" y="6940125"/>
            <a:ext cx="934350" cy="934350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2139345" y="8552615"/>
            <a:ext cx="934350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139345" y="10165105"/>
            <a:ext cx="934350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2139345" y="11777596"/>
            <a:ext cx="934350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quarter" idx="15"/>
          </p:nvPr>
        </p:nvSpPr>
        <p:spPr>
          <a:xfrm>
            <a:off x="3325897" y="8699127"/>
            <a:ext cx="8731570" cy="6413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6"/>
          </p:nvPr>
        </p:nvSpPr>
        <p:spPr>
          <a:xfrm>
            <a:off x="3325897" y="10311618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90" name="Shape 90"/>
          <p:cNvSpPr>
            <a:spLocks noGrp="1"/>
          </p:cNvSpPr>
          <p:nvPr>
            <p:ph type="body" sz="quarter" idx="17"/>
          </p:nvPr>
        </p:nvSpPr>
        <p:spPr>
          <a:xfrm>
            <a:off x="3325897" y="11924108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91" name="Shape 91"/>
          <p:cNvSpPr/>
          <p:nvPr/>
        </p:nvSpPr>
        <p:spPr>
          <a:xfrm flipV="1">
            <a:off x="2619220" y="792870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V="1">
            <a:off x="2619220" y="9541198"/>
            <a:ext cx="1" cy="569676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V="1">
            <a:off x="2619220" y="1115368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2257865" y="5474147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95" name="Shape 95"/>
          <p:cNvSpPr/>
          <p:nvPr/>
        </p:nvSpPr>
        <p:spPr>
          <a:xfrm>
            <a:off x="2257865" y="7086637"/>
            <a:ext cx="697310" cy="64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96" name="Shape 96"/>
          <p:cNvSpPr/>
          <p:nvPr/>
        </p:nvSpPr>
        <p:spPr>
          <a:xfrm>
            <a:off x="2257865" y="8699127"/>
            <a:ext cx="697310" cy="64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sp>
        <p:nvSpPr>
          <p:cNvPr id="97" name="Shape 97"/>
          <p:cNvSpPr/>
          <p:nvPr/>
        </p:nvSpPr>
        <p:spPr>
          <a:xfrm>
            <a:off x="2257865" y="10311618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98" name="Shape 98"/>
          <p:cNvSpPr/>
          <p:nvPr/>
        </p:nvSpPr>
        <p:spPr>
          <a:xfrm>
            <a:off x="2257865" y="11924108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5</a:t>
            </a:r>
          </a:p>
        </p:txBody>
      </p:sp>
      <p:sp>
        <p:nvSpPr>
          <p:cNvPr id="99" name="Shape 99"/>
          <p:cNvSpPr/>
          <p:nvPr/>
        </p:nvSpPr>
        <p:spPr>
          <a:xfrm>
            <a:off x="2085414" y="3927147"/>
            <a:ext cx="14314140" cy="11033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/>
          <a:lstStyle>
            <a:lvl1pPr>
              <a:lnSpc>
                <a:spcPct val="80000"/>
              </a:lnSpc>
              <a:defRPr sz="5100">
                <a:solidFill>
                  <a:srgbClr val="6ABE27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SECONDARY TITLE</a:t>
            </a:r>
          </a:p>
        </p:txBody>
      </p:sp>
      <p:sp>
        <p:nvSpPr>
          <p:cNvPr id="100" name="Shape 100"/>
          <p:cNvSpPr>
            <a:spLocks noGrp="1"/>
          </p:cNvSpPr>
          <p:nvPr>
            <p:ph type="body" sz="quarter" idx="18"/>
          </p:nvPr>
        </p:nvSpPr>
        <p:spPr>
          <a:xfrm>
            <a:off x="13739897" y="5461447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01" name="Shape 101"/>
          <p:cNvSpPr/>
          <p:nvPr/>
        </p:nvSpPr>
        <p:spPr>
          <a:xfrm>
            <a:off x="12553345" y="5314935"/>
            <a:ext cx="934351" cy="934350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9"/>
          </p:nvPr>
        </p:nvSpPr>
        <p:spPr>
          <a:xfrm>
            <a:off x="13739897" y="7073937"/>
            <a:ext cx="8731569" cy="6413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03" name="Shape 103"/>
          <p:cNvSpPr/>
          <p:nvPr/>
        </p:nvSpPr>
        <p:spPr>
          <a:xfrm flipV="1">
            <a:off x="13033220" y="630351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12553345" y="6927425"/>
            <a:ext cx="934351" cy="934350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12553345" y="8539915"/>
            <a:ext cx="934351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12553345" y="10152405"/>
            <a:ext cx="934351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12553345" y="11764896"/>
            <a:ext cx="934351" cy="934351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body" sz="quarter" idx="20"/>
          </p:nvPr>
        </p:nvSpPr>
        <p:spPr>
          <a:xfrm>
            <a:off x="13739897" y="8686427"/>
            <a:ext cx="8731570" cy="6413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quarter" idx="21"/>
          </p:nvPr>
        </p:nvSpPr>
        <p:spPr>
          <a:xfrm>
            <a:off x="13739897" y="10298918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10" name="Shape 110"/>
          <p:cNvSpPr>
            <a:spLocks noGrp="1"/>
          </p:cNvSpPr>
          <p:nvPr>
            <p:ph type="body" sz="quarter" idx="22"/>
          </p:nvPr>
        </p:nvSpPr>
        <p:spPr>
          <a:xfrm>
            <a:off x="13739897" y="11911408"/>
            <a:ext cx="8731569" cy="64132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TEXT</a:t>
            </a:r>
          </a:p>
        </p:txBody>
      </p:sp>
      <p:sp>
        <p:nvSpPr>
          <p:cNvPr id="111" name="Shape 111"/>
          <p:cNvSpPr/>
          <p:nvPr/>
        </p:nvSpPr>
        <p:spPr>
          <a:xfrm flipV="1">
            <a:off x="13033220" y="791600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2" name="Shape 112"/>
          <p:cNvSpPr/>
          <p:nvPr/>
        </p:nvSpPr>
        <p:spPr>
          <a:xfrm flipV="1">
            <a:off x="13033220" y="9528498"/>
            <a:ext cx="1" cy="569676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3" name="Shape 113"/>
          <p:cNvSpPr/>
          <p:nvPr/>
        </p:nvSpPr>
        <p:spPr>
          <a:xfrm flipV="1">
            <a:off x="13033220" y="11140988"/>
            <a:ext cx="1" cy="569675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12671865" y="5461447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115" name="Shape 115"/>
          <p:cNvSpPr/>
          <p:nvPr/>
        </p:nvSpPr>
        <p:spPr>
          <a:xfrm>
            <a:off x="12671865" y="7073937"/>
            <a:ext cx="697310" cy="64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7</a:t>
            </a:r>
          </a:p>
        </p:txBody>
      </p:sp>
      <p:sp>
        <p:nvSpPr>
          <p:cNvPr id="116" name="Shape 116"/>
          <p:cNvSpPr/>
          <p:nvPr/>
        </p:nvSpPr>
        <p:spPr>
          <a:xfrm>
            <a:off x="12671865" y="8686427"/>
            <a:ext cx="697310" cy="641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8</a:t>
            </a:r>
          </a:p>
        </p:txBody>
      </p:sp>
      <p:sp>
        <p:nvSpPr>
          <p:cNvPr id="117" name="Shape 117"/>
          <p:cNvSpPr/>
          <p:nvPr/>
        </p:nvSpPr>
        <p:spPr>
          <a:xfrm>
            <a:off x="12671865" y="10298918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9</a:t>
            </a:r>
          </a:p>
        </p:txBody>
      </p:sp>
      <p:sp>
        <p:nvSpPr>
          <p:cNvPr id="118" name="Shape 118"/>
          <p:cNvSpPr/>
          <p:nvPr/>
        </p:nvSpPr>
        <p:spPr>
          <a:xfrm>
            <a:off x="12671865" y="11911408"/>
            <a:ext cx="697310" cy="641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10</a:t>
            </a:r>
          </a:p>
        </p:txBody>
      </p:sp>
      <p:grpSp>
        <p:nvGrpSpPr>
          <p:cNvPr id="121" name="Group 121"/>
          <p:cNvGrpSpPr/>
          <p:nvPr/>
        </p:nvGrpSpPr>
        <p:grpSpPr>
          <a:xfrm>
            <a:off x="20919353" y="-24494"/>
            <a:ext cx="3501799" cy="3550070"/>
            <a:chOff x="0" y="0"/>
            <a:chExt cx="3501797" cy="3550068"/>
          </a:xfrm>
        </p:grpSpPr>
        <p:sp>
          <p:nvSpPr>
            <p:cNvPr id="119" name="Shape 119"/>
            <p:cNvSpPr/>
            <p:nvPr/>
          </p:nvSpPr>
          <p:spPr>
            <a:xfrm rot="10800000">
              <a:off x="3156077" y="2611136"/>
              <a:ext cx="345720" cy="938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458" y="0"/>
                  </a:moveTo>
                  <a:lnTo>
                    <a:pt x="17914" y="6689"/>
                  </a:lnTo>
                  <a:cubicBezTo>
                    <a:pt x="20311" y="7752"/>
                    <a:pt x="21600" y="9096"/>
                    <a:pt x="21547" y="10478"/>
                  </a:cubicBezTo>
                  <a:cubicBezTo>
                    <a:pt x="21490" y="11978"/>
                    <a:pt x="19866" y="13411"/>
                    <a:pt x="17014" y="14479"/>
                  </a:cubicBezTo>
                  <a:lnTo>
                    <a:pt x="0" y="2160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F86C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10800000">
              <a:off x="0" y="0"/>
              <a:ext cx="3494559" cy="274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66" y="4573"/>
                  </a:moveTo>
                  <a:lnTo>
                    <a:pt x="2731" y="754"/>
                  </a:lnTo>
                  <a:cubicBezTo>
                    <a:pt x="3122" y="196"/>
                    <a:pt x="3706" y="-79"/>
                    <a:pt x="4289" y="19"/>
                  </a:cubicBezTo>
                  <a:cubicBezTo>
                    <a:pt x="4686" y="86"/>
                    <a:pt x="5053" y="326"/>
                    <a:pt x="5327" y="697"/>
                  </a:cubicBezTo>
                  <a:lnTo>
                    <a:pt x="21600" y="21303"/>
                  </a:lnTo>
                  <a:lnTo>
                    <a:pt x="0" y="21521"/>
                  </a:lnTo>
                  <a:lnTo>
                    <a:pt x="66" y="4573"/>
                  </a:lnTo>
                  <a:close/>
                </a:path>
              </a:pathLst>
            </a:custGeom>
            <a:solidFill>
              <a:srgbClr val="18295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1" algn="ctr">
                <a:lnSpc>
                  <a:spcPct val="100000"/>
                </a:lnSpc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22" name="Shape 1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Icon List Right Simple (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/>
          <p:nvPr/>
        </p:nvSpPr>
        <p:spPr>
          <a:xfrm rot="10800000">
            <a:off x="-43845" y="12277831"/>
            <a:ext cx="1410214" cy="1468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6ABE27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algn="ctr">
              <a:lnSpc>
                <a:spcPct val="100000"/>
              </a:lnSpc>
              <a:defRPr sz="3000"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29" name="Shape 929"/>
          <p:cNvSpPr>
            <a:spLocks noGrp="1"/>
          </p:cNvSpPr>
          <p:nvPr>
            <p:ph type="title"/>
          </p:nvPr>
        </p:nvSpPr>
        <p:spPr>
          <a:xfrm>
            <a:off x="2565419" y="1089012"/>
            <a:ext cx="8227064" cy="4622801"/>
          </a:xfrm>
          <a:prstGeom prst="rect">
            <a:avLst/>
          </a:prstGeom>
        </p:spPr>
        <p:txBody>
          <a:bodyPr anchor="b">
            <a:noAutofit/>
          </a:bodyPr>
          <a:lstStyle/>
          <a:p>
            <a:r>
              <a:t>Title Text</a:t>
            </a:r>
          </a:p>
        </p:txBody>
      </p:sp>
      <p:sp>
        <p:nvSpPr>
          <p:cNvPr id="930" name="Shape 930"/>
          <p:cNvSpPr>
            <a:spLocks noGrp="1"/>
          </p:cNvSpPr>
          <p:nvPr>
            <p:ph type="body" sz="quarter" idx="1"/>
          </p:nvPr>
        </p:nvSpPr>
        <p:spPr>
          <a:xfrm>
            <a:off x="2575699" y="7412490"/>
            <a:ext cx="6701330" cy="560070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</a:lvl1pPr>
            <a:lvl2pPr marL="0" indent="228600">
              <a:spcBef>
                <a:spcPts val="0"/>
              </a:spcBef>
              <a:buSzTx/>
              <a:buNone/>
            </a:lvl2pPr>
            <a:lvl3pPr marL="0" indent="457200">
              <a:spcBef>
                <a:spcPts val="0"/>
              </a:spcBef>
              <a:buSzTx/>
              <a:buNone/>
            </a:lvl3pPr>
            <a:lvl4pPr marL="0" indent="685800">
              <a:spcBef>
                <a:spcPts val="0"/>
              </a:spcBef>
              <a:buSzTx/>
              <a:buNone/>
            </a:lvl4pPr>
            <a:lvl5pPr marL="0" indent="914400">
              <a:spcBef>
                <a:spcPts val="0"/>
              </a:spcBef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1" name="Shape 931"/>
          <p:cNvSpPr>
            <a:spLocks noGrp="1"/>
          </p:cNvSpPr>
          <p:nvPr>
            <p:ph type="body" sz="quarter" idx="13"/>
          </p:nvPr>
        </p:nvSpPr>
        <p:spPr>
          <a:xfrm>
            <a:off x="13204997" y="3286678"/>
            <a:ext cx="4127501" cy="12700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Title Text</a:t>
            </a:r>
          </a:p>
        </p:txBody>
      </p:sp>
      <p:sp>
        <p:nvSpPr>
          <p:cNvPr id="932" name="Shape 932"/>
          <p:cNvSpPr/>
          <p:nvPr/>
        </p:nvSpPr>
        <p:spPr>
          <a:xfrm>
            <a:off x="11891444" y="3317966"/>
            <a:ext cx="1145676" cy="1145676"/>
          </a:xfrm>
          <a:prstGeom prst="ellipse">
            <a:avLst/>
          </a:prstGeom>
          <a:solidFill>
            <a:srgbClr val="1F86C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33" name="Shape 933"/>
          <p:cNvSpPr>
            <a:spLocks noGrp="1"/>
          </p:cNvSpPr>
          <p:nvPr>
            <p:ph type="body" sz="quarter" idx="14"/>
          </p:nvPr>
        </p:nvSpPr>
        <p:spPr>
          <a:xfrm>
            <a:off x="13204997" y="6320950"/>
            <a:ext cx="4127501" cy="12700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Title Text</a:t>
            </a:r>
          </a:p>
        </p:txBody>
      </p:sp>
      <p:sp>
        <p:nvSpPr>
          <p:cNvPr id="934" name="Shape 934"/>
          <p:cNvSpPr/>
          <p:nvPr/>
        </p:nvSpPr>
        <p:spPr>
          <a:xfrm>
            <a:off x="11891446" y="6352239"/>
            <a:ext cx="1145675" cy="1145675"/>
          </a:xfrm>
          <a:prstGeom prst="ellipse">
            <a:avLst/>
          </a:prstGeom>
          <a:solidFill>
            <a:srgbClr val="6ABE2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35" name="Shape 935"/>
          <p:cNvSpPr>
            <a:spLocks noGrp="1"/>
          </p:cNvSpPr>
          <p:nvPr>
            <p:ph type="body" sz="quarter" idx="15"/>
          </p:nvPr>
        </p:nvSpPr>
        <p:spPr>
          <a:xfrm>
            <a:off x="13204997" y="9247735"/>
            <a:ext cx="4127501" cy="12700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Title Text</a:t>
            </a:r>
          </a:p>
        </p:txBody>
      </p:sp>
      <p:sp>
        <p:nvSpPr>
          <p:cNvPr id="936" name="Shape 936"/>
          <p:cNvSpPr/>
          <p:nvPr/>
        </p:nvSpPr>
        <p:spPr>
          <a:xfrm>
            <a:off x="11891446" y="9279023"/>
            <a:ext cx="1150299" cy="1150299"/>
          </a:xfrm>
          <a:prstGeom prst="ellipse">
            <a:avLst/>
          </a:prstGeom>
          <a:solidFill>
            <a:srgbClr val="F47D2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37" name="Shape 937"/>
          <p:cNvSpPr/>
          <p:nvPr/>
        </p:nvSpPr>
        <p:spPr>
          <a:xfrm flipV="1">
            <a:off x="12466594" y="4562683"/>
            <a:ext cx="1" cy="1662791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38" name="Shape 938"/>
          <p:cNvSpPr/>
          <p:nvPr/>
        </p:nvSpPr>
        <p:spPr>
          <a:xfrm flipV="1">
            <a:off x="12464281" y="7544374"/>
            <a:ext cx="1" cy="1662790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939" name="CardinalLogo-sing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1812" y="6285162"/>
            <a:ext cx="1150299" cy="1145676"/>
          </a:xfrm>
          <a:prstGeom prst="rect">
            <a:avLst/>
          </a:prstGeom>
          <a:ln w="12700">
            <a:miter lim="400000"/>
          </a:ln>
        </p:spPr>
      </p:pic>
      <p:sp>
        <p:nvSpPr>
          <p:cNvPr id="940" name="Shape 940"/>
          <p:cNvSpPr>
            <a:spLocks noGrp="1"/>
          </p:cNvSpPr>
          <p:nvPr>
            <p:ph type="body" sz="quarter" idx="16"/>
          </p:nvPr>
        </p:nvSpPr>
        <p:spPr>
          <a:xfrm>
            <a:off x="2574418" y="5726207"/>
            <a:ext cx="7294705" cy="813488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>
                <a:solidFill>
                  <a:srgbClr val="75856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>
                <a:solidFill>
                  <a:srgbClr val="75856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>
                <a:solidFill>
                  <a:srgbClr val="75856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>
                <a:solidFill>
                  <a:srgbClr val="75856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>
                <a:solidFill>
                  <a:srgbClr val="75856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1" name="Shape 941"/>
          <p:cNvSpPr>
            <a:spLocks noGrp="1"/>
          </p:cNvSpPr>
          <p:nvPr>
            <p:ph type="body" sz="quarter" idx="17"/>
          </p:nvPr>
        </p:nvSpPr>
        <p:spPr>
          <a:xfrm>
            <a:off x="19085376" y="3286678"/>
            <a:ext cx="4127501" cy="12700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Title Text</a:t>
            </a:r>
          </a:p>
        </p:txBody>
      </p:sp>
      <p:sp>
        <p:nvSpPr>
          <p:cNvPr id="942" name="Shape 942"/>
          <p:cNvSpPr/>
          <p:nvPr/>
        </p:nvSpPr>
        <p:spPr>
          <a:xfrm>
            <a:off x="17771823" y="3317966"/>
            <a:ext cx="1145676" cy="1145676"/>
          </a:xfrm>
          <a:prstGeom prst="ellipse">
            <a:avLst/>
          </a:prstGeom>
          <a:solidFill>
            <a:srgbClr val="18295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43" name="Shape 943"/>
          <p:cNvSpPr>
            <a:spLocks noGrp="1"/>
          </p:cNvSpPr>
          <p:nvPr>
            <p:ph type="body" sz="quarter" idx="18"/>
          </p:nvPr>
        </p:nvSpPr>
        <p:spPr>
          <a:xfrm>
            <a:off x="19085376" y="6320950"/>
            <a:ext cx="4127501" cy="12700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Title Text</a:t>
            </a:r>
          </a:p>
        </p:txBody>
      </p:sp>
      <p:sp>
        <p:nvSpPr>
          <p:cNvPr id="944" name="Shape 944"/>
          <p:cNvSpPr/>
          <p:nvPr/>
        </p:nvSpPr>
        <p:spPr>
          <a:xfrm>
            <a:off x="17771825" y="6352239"/>
            <a:ext cx="1145675" cy="1145675"/>
          </a:xfrm>
          <a:prstGeom prst="ellipse">
            <a:avLst/>
          </a:prstGeom>
          <a:solidFill>
            <a:srgbClr val="414C3D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45" name="Shape 945"/>
          <p:cNvSpPr>
            <a:spLocks noGrp="1"/>
          </p:cNvSpPr>
          <p:nvPr>
            <p:ph type="body" sz="quarter" idx="19"/>
          </p:nvPr>
        </p:nvSpPr>
        <p:spPr>
          <a:xfrm>
            <a:off x="19085376" y="9247735"/>
            <a:ext cx="4127501" cy="12700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3600" b="1">
                <a:solidFill>
                  <a:srgbClr val="75856F"/>
                </a:solidFill>
                <a:latin typeface="+mn-lt"/>
                <a:ea typeface="+mn-ea"/>
                <a:cs typeface="+mn-cs"/>
                <a:sym typeface="Effra"/>
              </a:defRPr>
            </a:lvl1pPr>
          </a:lstStyle>
          <a:p>
            <a:r>
              <a:t>Title Text</a:t>
            </a:r>
          </a:p>
        </p:txBody>
      </p:sp>
      <p:sp>
        <p:nvSpPr>
          <p:cNvPr id="946" name="Shape 946"/>
          <p:cNvSpPr/>
          <p:nvPr/>
        </p:nvSpPr>
        <p:spPr>
          <a:xfrm>
            <a:off x="17771825" y="9279023"/>
            <a:ext cx="1150299" cy="1150299"/>
          </a:xfrm>
          <a:prstGeom prst="ellipse">
            <a:avLst/>
          </a:prstGeom>
          <a:solidFill>
            <a:srgbClr val="75856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47" name="Shape 947"/>
          <p:cNvSpPr/>
          <p:nvPr/>
        </p:nvSpPr>
        <p:spPr>
          <a:xfrm flipV="1">
            <a:off x="18346973" y="4562683"/>
            <a:ext cx="1" cy="1662791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948" name="Shape 948"/>
          <p:cNvSpPr/>
          <p:nvPr/>
        </p:nvSpPr>
        <p:spPr>
          <a:xfrm flipV="1">
            <a:off x="18344660" y="7544374"/>
            <a:ext cx="1" cy="1662790"/>
          </a:xfrm>
          <a:prstGeom prst="line">
            <a:avLst/>
          </a:prstGeom>
          <a:ln w="38100">
            <a:solidFill>
              <a:srgbClr val="ADB9AB"/>
            </a:solidFill>
            <a:custDash>
              <a:ds d="200000" sp="200000"/>
            </a:custDash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100000"/>
              </a:lnSpc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grpSp>
        <p:nvGrpSpPr>
          <p:cNvPr id="951" name="Group 951"/>
          <p:cNvGrpSpPr/>
          <p:nvPr/>
        </p:nvGrpSpPr>
        <p:grpSpPr>
          <a:xfrm>
            <a:off x="20919353" y="-24494"/>
            <a:ext cx="3501799" cy="3550070"/>
            <a:chOff x="0" y="0"/>
            <a:chExt cx="3501797" cy="3550068"/>
          </a:xfrm>
        </p:grpSpPr>
        <p:sp>
          <p:nvSpPr>
            <p:cNvPr id="949" name="Shape 949"/>
            <p:cNvSpPr/>
            <p:nvPr/>
          </p:nvSpPr>
          <p:spPr>
            <a:xfrm rot="10800000">
              <a:off x="3156077" y="2611136"/>
              <a:ext cx="345720" cy="9389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9" h="21600" extrusionOk="0">
                  <a:moveTo>
                    <a:pt x="458" y="0"/>
                  </a:moveTo>
                  <a:lnTo>
                    <a:pt x="17914" y="6689"/>
                  </a:lnTo>
                  <a:cubicBezTo>
                    <a:pt x="20311" y="7752"/>
                    <a:pt x="21600" y="9096"/>
                    <a:pt x="21547" y="10478"/>
                  </a:cubicBezTo>
                  <a:cubicBezTo>
                    <a:pt x="21490" y="11978"/>
                    <a:pt x="19866" y="13411"/>
                    <a:pt x="17014" y="14479"/>
                  </a:cubicBezTo>
                  <a:lnTo>
                    <a:pt x="0" y="21600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1F86C8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950" name="Shape 950"/>
            <p:cNvSpPr/>
            <p:nvPr/>
          </p:nvSpPr>
          <p:spPr>
            <a:xfrm rot="10800000">
              <a:off x="0" y="0"/>
              <a:ext cx="3494559" cy="2745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21" extrusionOk="0">
                  <a:moveTo>
                    <a:pt x="66" y="4573"/>
                  </a:moveTo>
                  <a:lnTo>
                    <a:pt x="2731" y="754"/>
                  </a:lnTo>
                  <a:cubicBezTo>
                    <a:pt x="3122" y="196"/>
                    <a:pt x="3706" y="-79"/>
                    <a:pt x="4289" y="19"/>
                  </a:cubicBezTo>
                  <a:cubicBezTo>
                    <a:pt x="4686" y="86"/>
                    <a:pt x="5053" y="326"/>
                    <a:pt x="5327" y="697"/>
                  </a:cubicBezTo>
                  <a:lnTo>
                    <a:pt x="21600" y="21303"/>
                  </a:lnTo>
                  <a:lnTo>
                    <a:pt x="0" y="21521"/>
                  </a:lnTo>
                  <a:lnTo>
                    <a:pt x="66" y="4573"/>
                  </a:lnTo>
                  <a:close/>
                </a:path>
              </a:pathLst>
            </a:custGeom>
            <a:solidFill>
              <a:srgbClr val="182951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lvl="1" algn="ctr">
                <a:lnSpc>
                  <a:spcPct val="100000"/>
                </a:lnSpc>
                <a:defRPr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952" name="Shape 9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Open Sans" charset="0"/>
                <a:ea typeface="Open Sans" charset="0"/>
                <a:cs typeface="Open Sans" charset="0"/>
              </a:defRPr>
            </a:lvl1pPr>
            <a:lvl2pPr>
              <a:defRPr b="0" i="0">
                <a:latin typeface="Open Sans" charset="0"/>
                <a:ea typeface="Open Sans" charset="0"/>
                <a:cs typeface="Open Sans" charset="0"/>
              </a:defRPr>
            </a:lvl2pPr>
            <a:lvl3pPr>
              <a:defRPr b="0" i="0">
                <a:latin typeface="Open Sans" charset="0"/>
                <a:ea typeface="Open Sans" charset="0"/>
                <a:cs typeface="Open Sans" charset="0"/>
              </a:defRPr>
            </a:lvl3pPr>
            <a:lvl4pPr>
              <a:defRPr b="0" i="0">
                <a:latin typeface="Open Sans" charset="0"/>
                <a:ea typeface="Open Sans" charset="0"/>
                <a:cs typeface="Open Sans" charset="0"/>
              </a:defRPr>
            </a:lvl4pPr>
            <a:lvl5pPr>
              <a:defRPr b="0" i="0"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EEDE9-36AA-984F-93E3-FD11C2A5375C}" type="datetimeFigureOut">
              <a:rPr lang="en-US" smtClean="0"/>
              <a:t>10/30/18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928368" y="13081000"/>
            <a:ext cx="514564" cy="471924"/>
          </a:xfrm>
        </p:spPr>
        <p:txBody>
          <a:bodyPr/>
          <a:lstStyle/>
          <a:p>
            <a:fld id="{A77A18D1-747A-5441-B378-7D2058A300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3"/>
            <a:ext cx="24384000" cy="2017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0" y="1694868"/>
            <a:ext cx="2871216" cy="67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47400" y="5600700"/>
            <a:ext cx="24892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327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-6914" y="-18446"/>
            <a:ext cx="24405787" cy="13752892"/>
            <a:chOff x="0" y="0"/>
            <a:chExt cx="24405786" cy="13752890"/>
          </a:xfrm>
        </p:grpSpPr>
        <p:sp>
          <p:nvSpPr>
            <p:cNvPr id="2" name="Shape 2"/>
            <p:cNvSpPr/>
            <p:nvPr/>
          </p:nvSpPr>
          <p:spPr>
            <a:xfrm>
              <a:off x="7589403" y="7247712"/>
              <a:ext cx="13179215" cy="6489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21525"/>
                  </a:moveTo>
                  <a:lnTo>
                    <a:pt x="10415" y="320"/>
                  </a:lnTo>
                  <a:cubicBezTo>
                    <a:pt x="10518" y="84"/>
                    <a:pt x="10673" y="-33"/>
                    <a:pt x="10828" y="9"/>
                  </a:cubicBezTo>
                  <a:cubicBezTo>
                    <a:pt x="10933" y="37"/>
                    <a:pt x="11031" y="139"/>
                    <a:pt x="11103" y="296"/>
                  </a:cubicBezTo>
                  <a:lnTo>
                    <a:pt x="21600" y="21567"/>
                  </a:lnTo>
                  <a:lnTo>
                    <a:pt x="0" y="21525"/>
                  </a:lnTo>
                  <a:close/>
                </a:path>
              </a:pathLst>
            </a:custGeom>
            <a:solidFill>
              <a:srgbClr val="008BC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3" name="Shape 3"/>
            <p:cNvSpPr/>
            <p:nvPr/>
          </p:nvSpPr>
          <p:spPr>
            <a:xfrm>
              <a:off x="7567358" y="6585"/>
              <a:ext cx="15139515" cy="1373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99" y="0"/>
                  </a:lnTo>
                  <a:lnTo>
                    <a:pt x="21600" y="21600"/>
                  </a:lnTo>
                  <a:lnTo>
                    <a:pt x="1954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0"/>
              <a:ext cx="13840619" cy="13752891"/>
              <a:chOff x="0" y="0"/>
              <a:chExt cx="13840618" cy="13752890"/>
            </a:xfrm>
          </p:grpSpPr>
          <p:sp>
            <p:nvSpPr>
              <p:cNvPr id="4" name="Shape 4"/>
              <p:cNvSpPr/>
              <p:nvPr/>
            </p:nvSpPr>
            <p:spPr>
              <a:xfrm>
                <a:off x="3544641" y="17047"/>
                <a:ext cx="10295978" cy="13731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9" y="0"/>
                    </a:moveTo>
                    <a:lnTo>
                      <a:pt x="7396" y="0"/>
                    </a:lnTo>
                    <a:lnTo>
                      <a:pt x="21476" y="10546"/>
                    </a:lnTo>
                    <a:cubicBezTo>
                      <a:pt x="21557" y="10619"/>
                      <a:pt x="21600" y="10711"/>
                      <a:pt x="21598" y="10806"/>
                    </a:cubicBezTo>
                    <a:cubicBezTo>
                      <a:pt x="21596" y="10908"/>
                      <a:pt x="21542" y="11006"/>
                      <a:pt x="21446" y="11079"/>
                    </a:cubicBezTo>
                    <a:lnTo>
                      <a:pt x="7413" y="21600"/>
                    </a:lnTo>
                    <a:lnTo>
                      <a:pt x="0" y="2160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5" name="Shape 5"/>
              <p:cNvSpPr/>
              <p:nvPr/>
            </p:nvSpPr>
            <p:spPr>
              <a:xfrm>
                <a:off x="0" y="0"/>
                <a:ext cx="3555578" cy="13752891"/>
              </a:xfrm>
              <a:prstGeom prst="rect">
                <a:avLst/>
              </a:pr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>
                    <a:solidFill>
                      <a:srgbClr val="194D7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7" name="Shape 7"/>
            <p:cNvSpPr/>
            <p:nvPr/>
          </p:nvSpPr>
          <p:spPr>
            <a:xfrm>
              <a:off x="22995573" y="9027"/>
              <a:ext cx="1410214" cy="146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9" name="cardinal-logo-whit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05265" y="11331700"/>
            <a:ext cx="3108869" cy="87556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689100" y="3238500"/>
            <a:ext cx="21005800" cy="920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hape 12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lnSpc>
                <a:spcPct val="100000"/>
              </a:lnSpc>
              <a:defRPr sz="24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88" r:id="rId3"/>
    <p:sldLayoutId id="2147483652" r:id="rId4"/>
    <p:sldLayoutId id="2147483684" r:id="rId5"/>
    <p:sldLayoutId id="2147483689" r:id="rId6"/>
  </p:sldLayoutIdLst>
  <p:transition spd="med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1pPr>
      <a:lvl2pPr marL="0" marR="0" indent="228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2pPr>
      <a:lvl3pPr marL="0" marR="0" indent="457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3pPr>
      <a:lvl4pPr marL="0" marR="0" indent="685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4pPr>
      <a:lvl5pPr marL="0" marR="0" indent="9144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5pPr>
      <a:lvl6pPr marL="0" marR="0" indent="11430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6pPr>
      <a:lvl7pPr marL="0" marR="0" indent="13716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7pPr>
      <a:lvl8pPr marL="0" marR="0" indent="16002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8pPr>
      <a:lvl9pPr marL="0" marR="0" indent="182880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ln>
            <a:noFill/>
          </a:ln>
          <a:solidFill>
            <a:srgbClr val="414C3D"/>
          </a:solidFill>
          <a:uFillTx/>
          <a:latin typeface="+mn-lt"/>
          <a:ea typeface="+mn-ea"/>
          <a:cs typeface="+mn-cs"/>
          <a:sym typeface="Effra"/>
        </a:defRPr>
      </a:lvl9pPr>
    </p:titleStyle>
    <p:bodyStyle>
      <a:lvl1pPr marL="39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1pPr>
      <a:lvl2pPr marL="1025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2pPr>
      <a:lvl3pPr marL="166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3pPr>
      <a:lvl4pPr marL="2295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4pPr>
      <a:lvl5pPr marL="293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5pPr>
      <a:lvl6pPr marL="3565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6pPr>
      <a:lvl7pPr marL="420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7pPr>
      <a:lvl8pPr marL="4835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8pPr>
      <a:lvl9pPr marL="5470769" marR="0" indent="-390769" algn="l" defTabSz="825500" latinLnBrk="0">
        <a:lnSpc>
          <a:spcPct val="120000"/>
        </a:lnSpc>
        <a:spcBef>
          <a:spcPts val="52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Cardinal_Solutions-2751.jp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7745" b="7745"/>
          <a:stretch>
            <a:fillRect/>
          </a:stretch>
        </p:blipFill>
        <p:spPr>
          <a:xfrm flipH="1">
            <a:off x="21635" y="4252"/>
            <a:ext cx="24375982" cy="13733162"/>
          </a:xfrm>
          <a:prstGeom prst="rect">
            <a:avLst/>
          </a:prstGeom>
        </p:spPr>
      </p:pic>
      <p:grpSp>
        <p:nvGrpSpPr>
          <p:cNvPr id="1027" name="Group 1027"/>
          <p:cNvGrpSpPr/>
          <p:nvPr/>
        </p:nvGrpSpPr>
        <p:grpSpPr>
          <a:xfrm>
            <a:off x="8728" y="-8558"/>
            <a:ext cx="24386738" cy="13762917"/>
            <a:chOff x="19050" y="-8558"/>
            <a:chExt cx="24386737" cy="13762915"/>
          </a:xfrm>
        </p:grpSpPr>
        <p:sp>
          <p:nvSpPr>
            <p:cNvPr id="1021" name="Shape 1021"/>
            <p:cNvSpPr/>
            <p:nvPr/>
          </p:nvSpPr>
          <p:spPr>
            <a:xfrm>
              <a:off x="7589403" y="7247712"/>
              <a:ext cx="13179215" cy="6489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21525"/>
                  </a:moveTo>
                  <a:lnTo>
                    <a:pt x="10415" y="320"/>
                  </a:lnTo>
                  <a:cubicBezTo>
                    <a:pt x="10518" y="84"/>
                    <a:pt x="10673" y="-33"/>
                    <a:pt x="10828" y="9"/>
                  </a:cubicBezTo>
                  <a:cubicBezTo>
                    <a:pt x="10933" y="37"/>
                    <a:pt x="11031" y="139"/>
                    <a:pt x="11103" y="296"/>
                  </a:cubicBezTo>
                  <a:lnTo>
                    <a:pt x="21600" y="21567"/>
                  </a:lnTo>
                  <a:lnTo>
                    <a:pt x="0" y="21525"/>
                  </a:lnTo>
                  <a:close/>
                </a:path>
              </a:pathLst>
            </a:custGeom>
            <a:solidFill>
              <a:srgbClr val="008BC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7567358" y="6585"/>
              <a:ext cx="15139515" cy="1373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99" y="0"/>
                  </a:lnTo>
                  <a:lnTo>
                    <a:pt x="21600" y="21600"/>
                  </a:lnTo>
                  <a:lnTo>
                    <a:pt x="1954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025" name="Group 1025"/>
            <p:cNvGrpSpPr/>
            <p:nvPr/>
          </p:nvGrpSpPr>
          <p:grpSpPr>
            <a:xfrm>
              <a:off x="19050" y="-538"/>
              <a:ext cx="13821570" cy="13754895"/>
              <a:chOff x="19050" y="-538"/>
              <a:chExt cx="13821569" cy="13754894"/>
            </a:xfrm>
          </p:grpSpPr>
          <p:sp>
            <p:nvSpPr>
              <p:cNvPr id="1023" name="Shape 1023"/>
              <p:cNvSpPr/>
              <p:nvPr/>
            </p:nvSpPr>
            <p:spPr>
              <a:xfrm>
                <a:off x="3544641" y="-538"/>
                <a:ext cx="10295978" cy="13731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9" y="0"/>
                    </a:moveTo>
                    <a:lnTo>
                      <a:pt x="7396" y="0"/>
                    </a:lnTo>
                    <a:lnTo>
                      <a:pt x="21476" y="10546"/>
                    </a:lnTo>
                    <a:cubicBezTo>
                      <a:pt x="21557" y="10619"/>
                      <a:pt x="21600" y="10711"/>
                      <a:pt x="21598" y="10806"/>
                    </a:cubicBezTo>
                    <a:cubicBezTo>
                      <a:pt x="21596" y="10908"/>
                      <a:pt x="21542" y="11006"/>
                      <a:pt x="21446" y="11079"/>
                    </a:cubicBezTo>
                    <a:lnTo>
                      <a:pt x="7413" y="21600"/>
                    </a:lnTo>
                    <a:lnTo>
                      <a:pt x="0" y="2160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19050" y="1465"/>
                <a:ext cx="3555578" cy="13752891"/>
              </a:xfrm>
              <a:prstGeom prst="rect">
                <a:avLst/>
              </a:pr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>
                    <a:solidFill>
                      <a:srgbClr val="194D7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026" name="Shape 1026"/>
            <p:cNvSpPr/>
            <p:nvPr/>
          </p:nvSpPr>
          <p:spPr>
            <a:xfrm>
              <a:off x="22995573" y="-8558"/>
              <a:ext cx="1410214" cy="146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pic>
        <p:nvPicPr>
          <p:cNvPr id="1029" name="cardinal-logo-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5265" y="11941298"/>
            <a:ext cx="3108869" cy="875560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Shape 1030"/>
          <p:cNvSpPr>
            <a:spLocks noGrp="1"/>
          </p:cNvSpPr>
          <p:nvPr>
            <p:ph type="body" idx="15"/>
          </p:nvPr>
        </p:nvSpPr>
        <p:spPr>
          <a:xfrm>
            <a:off x="756373" y="3542696"/>
            <a:ext cx="11114118" cy="41050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Building A</a:t>
            </a:r>
          </a:p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Maintainable</a:t>
            </a:r>
          </a:p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Jenkins</a:t>
            </a:r>
          </a:p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Automation</a:t>
            </a:r>
          </a:p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Architecture</a:t>
            </a:r>
          </a:p>
        </p:txBody>
      </p:sp>
      <p:sp>
        <p:nvSpPr>
          <p:cNvPr id="16" name="Shape 1030">
            <a:extLst>
              <a:ext uri="{FF2B5EF4-FFF2-40B4-BE49-F238E27FC236}">
                <a16:creationId xmlns:a16="http://schemas.microsoft.com/office/drawing/2014/main" id="{F1D7C8CE-29DC-42F4-A0B7-899F020215A5}"/>
              </a:ext>
            </a:extLst>
          </p:cNvPr>
          <p:cNvSpPr txBox="1">
            <a:spLocks/>
          </p:cNvSpPr>
          <p:nvPr/>
        </p:nvSpPr>
        <p:spPr>
          <a:xfrm>
            <a:off x="1062741" y="6761314"/>
            <a:ext cx="11114118" cy="2875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1200" b="1">
                <a:solidFill>
                  <a:srgbClr val="FFFFFF"/>
                </a:solidFill>
                <a:effectLst>
                  <a:outerShdw blurRad="63500" dist="635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0400" dirty="0">
                <a:solidFill>
                  <a:srgbClr val="F0F0F0"/>
                </a:solidFill>
              </a:rPr>
              <a:t>Jeff McKenzie</a:t>
            </a:r>
          </a:p>
        </p:txBody>
      </p:sp>
      <p:sp>
        <p:nvSpPr>
          <p:cNvPr id="17" name="Shape 1028">
            <a:extLst>
              <a:ext uri="{FF2B5EF4-FFF2-40B4-BE49-F238E27FC236}">
                <a16:creationId xmlns:a16="http://schemas.microsoft.com/office/drawing/2014/main" id="{7A03E430-D60F-4A97-AFC4-71D2CDFA6D82}"/>
              </a:ext>
            </a:extLst>
          </p:cNvPr>
          <p:cNvSpPr txBox="1">
            <a:spLocks/>
          </p:cNvSpPr>
          <p:nvPr/>
        </p:nvSpPr>
        <p:spPr>
          <a:xfrm>
            <a:off x="1031790" y="9668090"/>
            <a:ext cx="10038454" cy="19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>
              <a:lnSpc>
                <a:spcPct val="80000"/>
              </a:lnSpc>
              <a:defRPr sz="7200">
                <a:solidFill>
                  <a:srgbClr val="6ABE27"/>
                </a:solidFill>
                <a:effectLst>
                  <a:outerShdw blurRad="63500" dist="635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dirty="0"/>
              <a:t>@</a:t>
            </a:r>
            <a:r>
              <a:rPr lang="en-US" dirty="0" err="1"/>
              <a:t>jeffreymckenzie</a:t>
            </a:r>
            <a:endParaRPr lang="en-US" dirty="0"/>
          </a:p>
          <a:p>
            <a:r>
              <a:rPr lang="en-US" dirty="0"/>
              <a:t>mail@mcknz.com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122E3-75D9-A747-9B5B-BD348E0B4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91776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9997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…</a:t>
            </a:r>
          </a:p>
          <a:p>
            <a:r>
              <a:rPr lang="en-US" sz="5400" dirty="0"/>
              <a:t>    stage('Say Hi to Rudolph’) {</a:t>
            </a:r>
          </a:p>
          <a:p>
            <a:r>
              <a:rPr lang="en-US" sz="5400" dirty="0"/>
              <a:t>        steps {</a:t>
            </a:r>
          </a:p>
          <a:p>
            <a:r>
              <a:rPr lang="en-US" sz="5400" dirty="0"/>
              <a:t>            checkout </a:t>
            </a:r>
            <a:r>
              <a:rPr lang="en-US" sz="5400" dirty="0" err="1"/>
              <a:t>scm</a:t>
            </a:r>
            <a:r>
              <a:rPr lang="en-US" sz="5400" dirty="0"/>
              <a:t>:[ … ]</a:t>
            </a:r>
          </a:p>
          <a:p>
            <a:r>
              <a:rPr lang="en-US" sz="5400" dirty="0"/>
              <a:t>            </a:t>
            </a:r>
            <a:r>
              <a:rPr lang="en-US" sz="5400" dirty="0" err="1"/>
              <a:t>sh</a:t>
            </a:r>
            <a:r>
              <a:rPr lang="en-US" sz="5400" dirty="0"/>
              <a:t> '</a:t>
            </a:r>
            <a:r>
              <a:rPr lang="en-US" sz="5400" dirty="0" err="1"/>
              <a:t>sh</a:t>
            </a:r>
            <a:r>
              <a:rPr lang="en-US" sz="5400" dirty="0"/>
              <a:t> </a:t>
            </a:r>
            <a:r>
              <a:rPr lang="en-US" sz="5400" dirty="0" err="1"/>
              <a:t>reindeer.sh</a:t>
            </a:r>
            <a:endParaRPr lang="en-US" sz="5400" dirty="0"/>
          </a:p>
          <a:p>
            <a:r>
              <a:rPr lang="en-US" sz="5400" dirty="0"/>
              <a:t>                     "${GREETING}" "${REINDEER}"'</a:t>
            </a:r>
          </a:p>
          <a:p>
            <a:r>
              <a:rPr lang="en-US" sz="5400" dirty="0"/>
              <a:t>        }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1667268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AF05B-F903-8C44-AF44-2208FA852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63023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04D24-538E-3B48-ABCA-8C536E65B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05915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6A004-D01D-924B-9CDB-38343C2D5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3327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47BAE-DC79-1E4B-A6BD-EECD59BF6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49586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18CB9-454D-6340-B7FA-CBD051781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050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D9599-EB78-EF41-8573-C29C7F790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12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6096000" y="578752"/>
            <a:ext cx="12192000" cy="1262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pipeline {</a:t>
            </a:r>
          </a:p>
          <a:p>
            <a:r>
              <a:rPr lang="en-US" sz="2000" dirty="0"/>
              <a:t>    agent any</a:t>
            </a:r>
          </a:p>
          <a:p>
            <a:r>
              <a:rPr lang="en-US" sz="2000" dirty="0"/>
              <a:t>    options {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buildDiscarder</a:t>
            </a:r>
            <a:r>
              <a:rPr lang="en-US" sz="2000" dirty="0"/>
              <a:t>(</a:t>
            </a:r>
            <a:r>
              <a:rPr lang="en-US" sz="2000" dirty="0" err="1"/>
              <a:t>logRotator</a:t>
            </a:r>
            <a:r>
              <a:rPr lang="en-US" sz="2000" dirty="0"/>
              <a:t>(numToKeepStr:'3'))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parameters {</a:t>
            </a:r>
          </a:p>
          <a:p>
            <a:r>
              <a:rPr lang="en-US" sz="2000" dirty="0"/>
              <a:t>        string(</a:t>
            </a:r>
          </a:p>
          <a:p>
            <a:r>
              <a:rPr lang="en-US" sz="2000" dirty="0"/>
              <a:t>            name: 'GREETING',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defaultValue</a:t>
            </a:r>
            <a:r>
              <a:rPr lang="en-US" sz="2000" dirty="0"/>
              <a:t>: 'Hello',</a:t>
            </a:r>
          </a:p>
          <a:p>
            <a:r>
              <a:rPr lang="en-US" sz="2000" dirty="0"/>
              <a:t>            description: 'The way to say hello.'</a:t>
            </a:r>
          </a:p>
          <a:p>
            <a:r>
              <a:rPr lang="en-US" sz="2000" dirty="0"/>
              <a:t>        )</a:t>
            </a:r>
          </a:p>
          <a:p>
            <a:r>
              <a:rPr lang="en-US" sz="2000" dirty="0"/>
              <a:t>        string(</a:t>
            </a:r>
          </a:p>
          <a:p>
            <a:r>
              <a:rPr lang="en-US" sz="2000" dirty="0"/>
              <a:t>            name: 'REINDEER',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defaultValue</a:t>
            </a:r>
            <a:r>
              <a:rPr lang="en-US" sz="2000" dirty="0"/>
              <a:t>: 'Rudolph',</a:t>
            </a:r>
          </a:p>
          <a:p>
            <a:r>
              <a:rPr lang="en-US" sz="2000" dirty="0"/>
              <a:t>            description: 'The reindeer to say hello to.'</a:t>
            </a:r>
          </a:p>
          <a:p>
            <a:r>
              <a:rPr lang="en-US" sz="2000" dirty="0"/>
              <a:t>        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stages {</a:t>
            </a:r>
          </a:p>
          <a:p>
            <a:r>
              <a:rPr lang="en-US" sz="2000" dirty="0"/>
              <a:t>        stage('Say Hi to Rudolph') {</a:t>
            </a:r>
          </a:p>
          <a:p>
            <a:r>
              <a:rPr lang="en-US" sz="2000" dirty="0"/>
              <a:t>            steps {</a:t>
            </a:r>
          </a:p>
          <a:p>
            <a:r>
              <a:rPr lang="en-US" sz="2000" dirty="0"/>
              <a:t>                checkout </a:t>
            </a:r>
            <a:r>
              <a:rPr lang="en-US" sz="2000" dirty="0" err="1"/>
              <a:t>scm</a:t>
            </a:r>
            <a:r>
              <a:rPr lang="en-US" sz="2000" dirty="0"/>
              <a:t>: [</a:t>
            </a:r>
          </a:p>
          <a:p>
            <a:r>
              <a:rPr lang="en-US" sz="2000" dirty="0"/>
              <a:t>                    $class: '</a:t>
            </a:r>
            <a:r>
              <a:rPr lang="en-US" sz="2000" dirty="0" err="1"/>
              <a:t>GitSCM</a:t>
            </a:r>
            <a:r>
              <a:rPr lang="en-US" sz="2000" dirty="0"/>
              <a:t>’,</a:t>
            </a:r>
          </a:p>
          <a:p>
            <a:r>
              <a:rPr lang="en-US" sz="2000" dirty="0"/>
              <a:t>                    branches: [</a:t>
            </a:r>
          </a:p>
          <a:p>
            <a:r>
              <a:rPr lang="en-US" sz="2000" dirty="0"/>
              <a:t>                        [name: '*/master']</a:t>
            </a:r>
          </a:p>
          <a:p>
            <a:r>
              <a:rPr lang="en-US" sz="2000" dirty="0"/>
              <a:t>                    ],</a:t>
            </a:r>
          </a:p>
          <a:p>
            <a:r>
              <a:rPr lang="en-US" sz="2000" dirty="0"/>
              <a:t>                    </a:t>
            </a:r>
            <a:r>
              <a:rPr lang="en-US" sz="2000" dirty="0" err="1"/>
              <a:t>userRemoteConfigs</a:t>
            </a:r>
            <a:r>
              <a:rPr lang="en-US" sz="2000" dirty="0"/>
              <a:t>: [</a:t>
            </a:r>
          </a:p>
          <a:p>
            <a:r>
              <a:rPr lang="en-US" sz="2000" dirty="0"/>
              <a:t>                        [</a:t>
            </a:r>
            <a:r>
              <a:rPr lang="en-US" sz="2000" dirty="0" err="1"/>
              <a:t>url</a:t>
            </a:r>
            <a:r>
              <a:rPr lang="en-US" sz="2000" dirty="0"/>
              <a:t>: 'file:///Users/</a:t>
            </a:r>
            <a:r>
              <a:rPr lang="en-US" sz="2000" dirty="0" err="1"/>
              <a:t>jmckenzie</a:t>
            </a:r>
            <a:r>
              <a:rPr lang="en-US" sz="2000" dirty="0"/>
              <a:t>/projects/</a:t>
            </a:r>
            <a:r>
              <a:rPr lang="en-US" sz="2000" dirty="0" err="1"/>
              <a:t>santa</a:t>
            </a:r>
            <a:r>
              <a:rPr lang="en-US" sz="2000" dirty="0"/>
              <a:t>']</a:t>
            </a:r>
          </a:p>
          <a:p>
            <a:r>
              <a:rPr lang="en-US" sz="2000" dirty="0"/>
              <a:t>                    ]</a:t>
            </a:r>
          </a:p>
          <a:p>
            <a:r>
              <a:rPr lang="en-US" sz="2000" dirty="0"/>
              <a:t>                ]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sh</a:t>
            </a:r>
            <a:r>
              <a:rPr lang="en-US" sz="2000" dirty="0"/>
              <a:t> '</a:t>
            </a:r>
            <a:r>
              <a:rPr lang="en-US" sz="2000" dirty="0" err="1"/>
              <a:t>sh</a:t>
            </a:r>
            <a:r>
              <a:rPr lang="en-US" sz="2000" dirty="0"/>
              <a:t> </a:t>
            </a:r>
            <a:r>
              <a:rPr lang="en-US" sz="2000" dirty="0" err="1"/>
              <a:t>reindeer.sh</a:t>
            </a:r>
            <a:r>
              <a:rPr lang="en-US" sz="2000" dirty="0"/>
              <a:t> "${GREETING}" "${REINDEER}"'</a:t>
            </a:r>
          </a:p>
          <a:p>
            <a:r>
              <a:rPr lang="en-US" sz="2000" dirty="0"/>
              <a:t>            }</a:t>
            </a:r>
          </a:p>
          <a:p>
            <a:r>
              <a:rPr lang="en-US" sz="2000" dirty="0"/>
              <a:t>        }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2418469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E2591-8F45-6E4C-A421-32C5E57AD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44" y="1371600"/>
            <a:ext cx="772891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6106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17E38-5295-E346-A69F-FB79FD52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1379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5E7F9-3AEC-E14F-9D8C-4467EEFF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989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F6DE5-3B69-684D-B860-25B81C984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01285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9C201-CEF4-6A45-B2B7-61CD0BAA8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86960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B6179-C724-F742-854C-641CA218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7829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6DB3-B8B3-7D41-B6D1-57CE62CCD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2733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0BE3D-CCE5-9D48-A64E-7DFC0D933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74019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9D0F7-0033-8C46-8407-A0F71F0B1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9173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10C5D-A2DC-8A43-91DD-459E176F4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1172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5F822-9328-5E4C-AB61-74E98AE01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06" y="-457204"/>
            <a:ext cx="16974789" cy="16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03443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278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#!/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/bin/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env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groovy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dirty="0"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try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latin typeface="Menlo" panose="020B0609030804020204" pitchFamily="49" charset="0"/>
              </a:rPr>
              <a:t>    node {</a:t>
            </a:r>
          </a:p>
          <a:p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dirty="0">
                <a:latin typeface="Menlo" panose="020B0609030804020204" pitchFamily="49" charset="0"/>
              </a:rPr>
              <a:t> greeting = options.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"greeting"</a:t>
            </a:r>
            <a:r>
              <a:rPr lang="en-US" dirty="0">
                <a:latin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</a:rPr>
              <a:t>toString</a:t>
            </a:r>
            <a:r>
              <a:rPr lang="en-US" dirty="0">
                <a:latin typeface="Menlo" panose="020B0609030804020204" pitchFamily="49" charset="0"/>
              </a:rPr>
              <a:t>()</a:t>
            </a:r>
          </a:p>
          <a:p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dirty="0">
                <a:latin typeface="Menlo" panose="020B0609030804020204" pitchFamily="49" charset="0"/>
              </a:rPr>
              <a:t> reindeer = options.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"reindeer"</a:t>
            </a:r>
            <a:r>
              <a:rPr lang="en-US" dirty="0">
                <a:latin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</a:rPr>
              <a:t>toString</a:t>
            </a:r>
            <a:r>
              <a:rPr lang="en-US" dirty="0">
                <a:latin typeface="Menlo" panose="020B0609030804020204" pitchFamily="49" charset="0"/>
              </a:rPr>
              <a:t>()</a:t>
            </a:r>
          </a:p>
          <a:p>
            <a:r>
              <a:rPr lang="en-US" dirty="0">
                <a:latin typeface="Menlo" panose="020B0609030804020204" pitchFamily="49" charset="0"/>
              </a:rPr>
              <a:t>      stage(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"Say Hi to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reindeer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</a:rPr>
              <a:t>        checkout </a:t>
            </a:r>
            <a:r>
              <a:rPr lang="en-US" dirty="0" err="1">
                <a:latin typeface="Menlo" panose="020B0609030804020204" pitchFamily="49" charset="0"/>
              </a:rPr>
              <a:t>scm</a:t>
            </a:r>
            <a:r>
              <a:rPr lang="en-US" dirty="0">
                <a:latin typeface="Menlo" panose="020B0609030804020204" pitchFamily="49" charset="0"/>
              </a:rPr>
              <a:t>: [</a:t>
            </a:r>
          </a:p>
          <a:p>
            <a:r>
              <a:rPr lang="en-US" dirty="0">
                <a:latin typeface="Menlo" panose="020B0609030804020204" pitchFamily="49" charset="0"/>
              </a:rPr>
              <a:t>          $class: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GitSCM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’</a:t>
            </a:r>
            <a:r>
              <a:rPr lang="en-US" dirty="0"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</a:rPr>
              <a:t>          branches: [[name: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'*/master'</a:t>
            </a:r>
            <a:r>
              <a:rPr lang="en-US" dirty="0">
                <a:latin typeface="Menlo" panose="020B0609030804020204" pitchFamily="49" charset="0"/>
              </a:rPr>
              <a:t>]],</a:t>
            </a:r>
          </a:p>
          <a:p>
            <a:r>
              <a:rPr lang="en-US" dirty="0">
                <a:latin typeface="Menlo" panose="020B0609030804020204" pitchFamily="49" charset="0"/>
              </a:rPr>
              <a:t>          </a:t>
            </a:r>
            <a:r>
              <a:rPr lang="en-US" dirty="0" err="1">
                <a:latin typeface="Menlo" panose="020B0609030804020204" pitchFamily="49" charset="0"/>
              </a:rPr>
              <a:t>userRemoteConfigs</a:t>
            </a:r>
            <a:r>
              <a:rPr lang="en-US" dirty="0">
                <a:latin typeface="Menlo" panose="020B0609030804020204" pitchFamily="49" charset="0"/>
              </a:rPr>
              <a:t>: [[</a:t>
            </a:r>
            <a:r>
              <a:rPr lang="en-US" dirty="0" err="1">
                <a:latin typeface="Menlo" panose="020B0609030804020204" pitchFamily="49" charset="0"/>
              </a:rPr>
              <a:t>url</a:t>
            </a:r>
            <a:r>
              <a:rPr lang="en-US" dirty="0"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           'file:///Users/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jmckenzie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/projects/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santa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’</a:t>
            </a:r>
            <a:r>
              <a:rPr lang="en-US" dirty="0">
                <a:latin typeface="Menlo" panose="020B0609030804020204" pitchFamily="49" charset="0"/>
              </a:rPr>
              <a:t>]]]</a:t>
            </a:r>
          </a:p>
          <a:p>
            <a:r>
              <a:rPr lang="en-US" dirty="0">
                <a:latin typeface="Menlo" panose="020B0609030804020204" pitchFamily="49" charset="0"/>
              </a:rPr>
              <a:t>        </a:t>
            </a:r>
            <a:r>
              <a:rPr lang="en-US" dirty="0" err="1">
                <a:latin typeface="Menlo" panose="020B0609030804020204" pitchFamily="49" charset="0"/>
              </a:rPr>
              <a:t>sh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sh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reindeer.sh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greeting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reindeer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      }</a:t>
            </a:r>
          </a:p>
          <a:p>
            <a:r>
              <a:rPr lang="en-US" dirty="0">
                <a:latin typeface="Menlo" panose="020B0609030804020204" pitchFamily="49" charset="0"/>
              </a:rPr>
              <a:t>    }</a:t>
            </a:r>
          </a:p>
          <a:p>
            <a:r>
              <a:rPr lang="en-US" dirty="0">
                <a:latin typeface="Menlo" panose="020B0609030804020204" pitchFamily="49" charset="0"/>
              </a:rPr>
              <a:t>  }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dirty="0">
                <a:latin typeface="Menlo" panose="020B0609030804020204" pitchFamily="49" charset="0"/>
              </a:rPr>
              <a:t> err) {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  throw</a:t>
            </a:r>
            <a:r>
              <a:rPr lang="en-US" dirty="0">
                <a:latin typeface="Menlo" panose="020B0609030804020204" pitchFamily="49" charset="0"/>
              </a:rPr>
              <a:t> err</a:t>
            </a:r>
          </a:p>
          <a:p>
            <a:r>
              <a:rPr lang="en-US" dirty="0">
                <a:latin typeface="Menlo" panose="020B0609030804020204" pitchFamily="49" charset="0"/>
              </a:rPr>
              <a:t>  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6240930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54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#!/</a:t>
            </a:r>
            <a:r>
              <a:rPr lang="en-US" sz="4800" dirty="0" err="1">
                <a:solidFill>
                  <a:srgbClr val="008000"/>
                </a:solidFill>
                <a:latin typeface="Menlo" panose="020B0609030804020204" pitchFamily="49" charset="0"/>
              </a:rPr>
              <a:t>usr</a:t>
            </a:r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/bin/</a:t>
            </a:r>
            <a:r>
              <a:rPr lang="en-US" sz="4800" dirty="0" err="1">
                <a:solidFill>
                  <a:srgbClr val="008000"/>
                </a:solidFill>
                <a:latin typeface="Menlo" panose="020B0609030804020204" pitchFamily="49" charset="0"/>
              </a:rPr>
              <a:t>env</a:t>
            </a:r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 groovy</a:t>
            </a:r>
            <a:endParaRPr lang="en-US" sz="4800" dirty="0"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try</a:t>
            </a:r>
            <a:r>
              <a:rPr lang="en-US" sz="4800" dirty="0">
                <a:latin typeface="Menlo" panose="020B0609030804020204" pitchFamily="49" charset="0"/>
              </a:rPr>
              <a:t>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node {</a:t>
            </a:r>
          </a:p>
          <a:p>
            <a:endParaRPr lang="en-US" sz="4800" dirty="0">
              <a:latin typeface="Menlo" panose="020B0609030804020204" pitchFamily="49" charset="0"/>
            </a:endParaRPr>
          </a:p>
          <a:p>
            <a:r>
              <a:rPr lang="en-US" sz="4800" dirty="0">
                <a:latin typeface="Menlo" panose="020B0609030804020204" pitchFamily="49" charset="0"/>
              </a:rPr>
              <a:t>  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sz="4800" dirty="0">
                <a:latin typeface="Menlo" panose="020B0609030804020204" pitchFamily="49" charset="0"/>
              </a:rPr>
              <a:t> 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sz="4800" dirty="0">
                <a:latin typeface="Menlo" panose="020B0609030804020204" pitchFamily="49" charset="0"/>
              </a:rPr>
              <a:t> err) {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  throw</a:t>
            </a:r>
            <a:r>
              <a:rPr lang="en-US" sz="4800" dirty="0">
                <a:latin typeface="Menlo" panose="020B0609030804020204" pitchFamily="49" charset="0"/>
              </a:rPr>
              <a:t> err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2833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851F62-29E1-D047-82E4-CB18D4415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4970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2429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#!/</a:t>
            </a:r>
            <a:r>
              <a:rPr lang="en-US" sz="4800" dirty="0" err="1">
                <a:solidFill>
                  <a:srgbClr val="008000"/>
                </a:solidFill>
                <a:latin typeface="Menlo" panose="020B0609030804020204" pitchFamily="49" charset="0"/>
              </a:rPr>
              <a:t>usr</a:t>
            </a:r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/bin/</a:t>
            </a:r>
            <a:r>
              <a:rPr lang="en-US" sz="4800" dirty="0" err="1">
                <a:solidFill>
                  <a:srgbClr val="008000"/>
                </a:solidFill>
                <a:latin typeface="Menlo" panose="020B0609030804020204" pitchFamily="49" charset="0"/>
              </a:rPr>
              <a:t>env</a:t>
            </a:r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 groovy</a:t>
            </a:r>
            <a:endParaRPr lang="en-US" sz="4800" dirty="0"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try</a:t>
            </a:r>
            <a:r>
              <a:rPr lang="en-US" sz="4800" dirty="0">
                <a:latin typeface="Menlo" panose="020B0609030804020204" pitchFamily="49" charset="0"/>
              </a:rPr>
              <a:t> { 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node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solidFill>
                  <a:srgbClr val="267F99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String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 greeting =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options.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"greeting"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toString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      </a:t>
            </a:r>
            <a:r>
              <a:rPr lang="en-US" sz="4800" dirty="0">
                <a:solidFill>
                  <a:srgbClr val="267F99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String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 reindeer =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options.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"reindeer"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toString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sz="4800" dirty="0">
                <a:latin typeface="Menlo" panose="020B0609030804020204" pitchFamily="49" charset="0"/>
              </a:rPr>
              <a:t> 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sz="4800" dirty="0">
                <a:latin typeface="Menlo" panose="020B0609030804020204" pitchFamily="49" charset="0"/>
              </a:rPr>
              <a:t> err) { ... }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047252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54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-US" sz="4800" dirty="0">
                <a:latin typeface="Menlo" panose="020B0609030804020204" pitchFamily="49" charset="0"/>
              </a:rPr>
              <a:t> greeting = ...</a:t>
            </a:r>
          </a:p>
          <a:p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sz="4800" dirty="0">
                <a:latin typeface="Menlo" panose="020B0609030804020204" pitchFamily="49" charset="0"/>
              </a:rPr>
              <a:t> reindeer =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stage(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"Say Hi to 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${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reindeer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}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      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sz="4800" dirty="0">
                <a:latin typeface="Menlo" panose="020B0609030804020204" pitchFamily="49" charset="0"/>
              </a:rPr>
              <a:t> 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sz="4800" dirty="0">
                <a:latin typeface="Menlo" panose="020B0609030804020204" pitchFamily="49" charset="0"/>
              </a:rPr>
              <a:t> err) { ... }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9130405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54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  stage(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"Say Hi to </a:t>
            </a:r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sz="4800" dirty="0">
                <a:latin typeface="Menlo" panose="020B0609030804020204" pitchFamily="49" charset="0"/>
              </a:rPr>
              <a:t>reindeer</a:t>
            </a:r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checkout 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scm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: [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$class: 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GitSCM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’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branches: [[name: 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'*/master'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]],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userRemoteConfigs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: [[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url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: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'file: ///Users/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jmckenzie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/projects/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santa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’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]]]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3606079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065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  stage(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"Say Hi to </a:t>
            </a:r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sz="4800" dirty="0">
                <a:latin typeface="Menlo" panose="020B0609030804020204" pitchFamily="49" charset="0"/>
              </a:rPr>
              <a:t>reindeer</a:t>
            </a:r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checkout </a:t>
            </a:r>
            <a:r>
              <a:rPr lang="en-US" sz="4800" dirty="0" err="1">
                <a:latin typeface="Menlo" panose="020B0609030804020204" pitchFamily="49" charset="0"/>
              </a:rPr>
              <a:t>scm</a:t>
            </a:r>
            <a:r>
              <a:rPr lang="en-US" sz="4800" dirty="0">
                <a:latin typeface="Menlo" panose="020B0609030804020204" pitchFamily="49" charset="0"/>
              </a:rPr>
              <a:t>: [ ... ]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sh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sh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reindeer.sh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${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greeting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            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           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${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reindeer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}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</a:t>
            </a:r>
            <a:endParaRPr lang="en-US" sz="4800" dirty="0">
              <a:highlight>
                <a:srgbClr val="FFFF00"/>
              </a:highlight>
              <a:latin typeface="Menlo" panose="020B0609030804020204" pitchFamily="49" charset="0"/>
            </a:endParaRPr>
          </a:p>
          <a:p>
            <a:endParaRPr lang="en-US" sz="4800" dirty="0">
              <a:latin typeface="Menlo" panose="020B0609030804020204" pitchFamily="49" charset="0"/>
            </a:endParaRP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0745308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8B7FC-A2C6-BF40-89BD-155085B3A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5207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A4D24-4ECB-4C45-8762-AC3C92E6C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3630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CDFFE-6D12-DE40-BA2C-7EA4A8B65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6531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062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Menlo" panose="020B0609030804020204" pitchFamily="49" charset="0"/>
              </a:rPr>
              <a:t>#</a:t>
            </a:r>
            <a:r>
              <a:rPr lang="en-US" sz="7200" dirty="0">
                <a:solidFill>
                  <a:srgbClr val="267F99"/>
                </a:solidFill>
                <a:latin typeface="Menlo" panose="020B0609030804020204" pitchFamily="49" charset="0"/>
              </a:rPr>
              <a:t>!</a:t>
            </a:r>
            <a:r>
              <a:rPr lang="en-US" sz="7200" dirty="0">
                <a:latin typeface="Menlo" panose="020B0609030804020204" pitchFamily="49" charset="0"/>
              </a:rPr>
              <a:t>groovy</a:t>
            </a:r>
          </a:p>
          <a:p>
            <a:r>
              <a:rPr lang="en-US" sz="7200" dirty="0">
                <a:latin typeface="Menlo" panose="020B0609030804020204" pitchFamily="49" charset="0"/>
              </a:rPr>
              <a:t>@Library('</a:t>
            </a:r>
            <a:r>
              <a:rPr lang="en-US" sz="7200" dirty="0" err="1">
                <a:solidFill>
                  <a:srgbClr val="008000"/>
                </a:solidFill>
                <a:latin typeface="Menlo" panose="020B0609030804020204" pitchFamily="49" charset="0"/>
              </a:rPr>
              <a:t>jenkins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-lib</a:t>
            </a:r>
            <a:r>
              <a:rPr lang="en-US" sz="7200" dirty="0">
                <a:latin typeface="Menlo" panose="020B0609030804020204" pitchFamily="49" charset="0"/>
              </a:rPr>
              <a:t>') _</a:t>
            </a:r>
          </a:p>
          <a:p>
            <a:r>
              <a:rPr lang="en-US" sz="7200" dirty="0">
                <a:latin typeface="Menlo" panose="020B0609030804020204" pitchFamily="49" charset="0"/>
              </a:rPr>
              <a:t> </a:t>
            </a:r>
          </a:p>
          <a:p>
            <a:r>
              <a:rPr lang="en-US" sz="7200" dirty="0">
                <a:latin typeface="Menlo" panose="020B0609030804020204" pitchFamily="49" charset="0"/>
              </a:rPr>
              <a:t>options = [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greeting: '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Hello</a:t>
            </a:r>
            <a:r>
              <a:rPr lang="en-US" sz="7200" dirty="0">
                <a:latin typeface="Menlo" panose="020B0609030804020204" pitchFamily="49" charset="0"/>
              </a:rPr>
              <a:t>',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reindeer: '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Rudolph</a:t>
            </a:r>
            <a:r>
              <a:rPr lang="en-US" sz="7200" dirty="0">
                <a:latin typeface="Menlo" panose="020B0609030804020204" pitchFamily="49" charset="0"/>
              </a:rPr>
              <a:t>'</a:t>
            </a:r>
          </a:p>
          <a:p>
            <a:r>
              <a:rPr lang="en-US" sz="7200" dirty="0">
                <a:latin typeface="Menlo" panose="020B0609030804020204" pitchFamily="49" charset="0"/>
              </a:rPr>
              <a:t>]</a:t>
            </a:r>
          </a:p>
          <a:p>
            <a:r>
              <a:rPr lang="en-US" sz="7200" dirty="0">
                <a:latin typeface="Menlo" panose="020B0609030804020204" pitchFamily="49" charset="0"/>
              </a:rPr>
              <a:t>reindeer(options)</a:t>
            </a:r>
          </a:p>
        </p:txBody>
      </p:sp>
    </p:spTree>
    <p:extLst>
      <p:ext uri="{BB962C8B-B14F-4D97-AF65-F5344CB8AC3E}">
        <p14:creationId xmlns:p14="http://schemas.microsoft.com/office/powerpoint/2010/main" val="1123902034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DC6B7-F6A5-774F-9280-9CEDE0E5C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5977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7E1D1-F221-934D-B319-BF70949BD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5603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D9E50-14CC-3F41-9F20-C941C7BF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92241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7EDDC-A213-DB48-AE5B-D9DE8AF86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72082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380FD-B847-F844-BB68-71618A3A9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39751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4C4637-DCA2-CB45-B209-BD78F8FB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53" y="1371600"/>
            <a:ext cx="1653149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76011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34446-C8D3-E540-93F5-EC5E8B09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06" y="1371600"/>
            <a:ext cx="16512988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83263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ED758-95DC-3345-AA0A-EF87703A7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63621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AC116-A88D-9248-AD79-4BE4F6ECC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0446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F064F-77D2-D843-B82F-D5FAE466E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79819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1FC4F-FD7E-1247-A1DA-363E8A0D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36458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9BEA70-10EE-0C4F-A1B0-93A4568EA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61804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5E6CE-3B62-2B41-8ADA-B5005A99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6176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99265-CF43-BF41-84C4-67AA47920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86917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F854E3-0ED6-9A4E-8FC2-20AF6D3DE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16BDE5-D1D9-8B4F-9E13-C9EEBE1C76FE}"/>
              </a:ext>
            </a:extLst>
          </p:cNvPr>
          <p:cNvSpPr/>
          <p:nvPr/>
        </p:nvSpPr>
        <p:spPr>
          <a:xfrm>
            <a:off x="5892800" y="5723467"/>
            <a:ext cx="8703733" cy="880533"/>
          </a:xfrm>
          <a:prstGeom prst="rect">
            <a:avLst/>
          </a:prstGeom>
          <a:solidFill>
            <a:srgbClr val="FFFF00">
              <a:alpha val="19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4573064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78E7D-7423-234A-9C86-B4AFB7096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12501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0DD11-9064-D54B-84EB-0FE23B045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6210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062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Menlo" panose="020B0609030804020204" pitchFamily="49" charset="0"/>
              </a:rPr>
              <a:t>#</a:t>
            </a:r>
            <a:r>
              <a:rPr lang="en-US" sz="7200" dirty="0">
                <a:solidFill>
                  <a:srgbClr val="267F99"/>
                </a:solidFill>
                <a:latin typeface="Menlo" panose="020B0609030804020204" pitchFamily="49" charset="0"/>
              </a:rPr>
              <a:t>!</a:t>
            </a:r>
            <a:r>
              <a:rPr lang="en-US" sz="7200" dirty="0">
                <a:latin typeface="Menlo" panose="020B0609030804020204" pitchFamily="49" charset="0"/>
              </a:rPr>
              <a:t>groovy</a:t>
            </a:r>
          </a:p>
          <a:p>
            <a:r>
              <a:rPr lang="en-US" sz="7200" dirty="0">
                <a:latin typeface="Menlo" panose="020B0609030804020204" pitchFamily="49" charset="0"/>
              </a:rPr>
              <a:t>@Library('</a:t>
            </a:r>
            <a:r>
              <a:rPr lang="en-US" sz="7200" dirty="0" err="1">
                <a:solidFill>
                  <a:srgbClr val="008000"/>
                </a:solidFill>
                <a:latin typeface="Menlo" panose="020B0609030804020204" pitchFamily="49" charset="0"/>
              </a:rPr>
              <a:t>jenkins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-lib</a:t>
            </a:r>
            <a:r>
              <a:rPr lang="en-US" sz="7200" dirty="0">
                <a:latin typeface="Menlo" panose="020B0609030804020204" pitchFamily="49" charset="0"/>
              </a:rPr>
              <a:t>') _</a:t>
            </a:r>
          </a:p>
          <a:p>
            <a:r>
              <a:rPr lang="en-US" sz="7200" dirty="0">
                <a:latin typeface="Menlo" panose="020B0609030804020204" pitchFamily="49" charset="0"/>
              </a:rPr>
              <a:t> </a:t>
            </a:r>
          </a:p>
          <a:p>
            <a:r>
              <a:rPr lang="en-US" sz="7200" dirty="0">
                <a:latin typeface="Menlo" panose="020B0609030804020204" pitchFamily="49" charset="0"/>
              </a:rPr>
              <a:t>options = [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greeting: '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Hello</a:t>
            </a:r>
            <a:r>
              <a:rPr lang="en-US" sz="7200" dirty="0">
                <a:latin typeface="Menlo" panose="020B0609030804020204" pitchFamily="49" charset="0"/>
              </a:rPr>
              <a:t>',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reindeer: '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Rudolph</a:t>
            </a:r>
            <a:r>
              <a:rPr lang="en-US" sz="7200" dirty="0">
                <a:latin typeface="Menlo" panose="020B0609030804020204" pitchFamily="49" charset="0"/>
              </a:rPr>
              <a:t>'</a:t>
            </a:r>
          </a:p>
          <a:p>
            <a:r>
              <a:rPr lang="en-US" sz="7200" dirty="0">
                <a:latin typeface="Menlo" panose="020B0609030804020204" pitchFamily="49" charset="0"/>
              </a:rPr>
              <a:t>]</a:t>
            </a:r>
          </a:p>
          <a:p>
            <a:r>
              <a:rPr lang="en-US" sz="7200" dirty="0">
                <a:latin typeface="Menlo" panose="020B0609030804020204" pitchFamily="49" charset="0"/>
              </a:rPr>
              <a:t>reindeer(options)</a:t>
            </a:r>
          </a:p>
        </p:txBody>
      </p:sp>
    </p:spTree>
    <p:extLst>
      <p:ext uri="{BB962C8B-B14F-4D97-AF65-F5344CB8AC3E}">
        <p14:creationId xmlns:p14="http://schemas.microsoft.com/office/powerpoint/2010/main" val="1905180777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950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7200" dirty="0" err="1">
                <a:solidFill>
                  <a:schemeClr val="accent1"/>
                </a:solidFill>
                <a:latin typeface="Menlo" panose="020B0609030804020204" pitchFamily="49" charset="0"/>
              </a:rPr>
              <a:t>Jenkinsfile</a:t>
            </a:r>
            <a:endParaRPr lang="en-US" sz="7200" dirty="0">
              <a:latin typeface="Menlo" panose="020B0609030804020204" pitchFamily="49" charset="0"/>
            </a:endParaRPr>
          </a:p>
          <a:p>
            <a:r>
              <a:rPr lang="en-US" sz="7200" dirty="0">
                <a:latin typeface="Menlo" panose="020B0609030804020204" pitchFamily="49" charset="0"/>
              </a:rPr>
              <a:t>#</a:t>
            </a:r>
            <a:r>
              <a:rPr lang="en-US" sz="7200" dirty="0">
                <a:solidFill>
                  <a:srgbClr val="267F99"/>
                </a:solidFill>
                <a:latin typeface="Menlo" panose="020B0609030804020204" pitchFamily="49" charset="0"/>
              </a:rPr>
              <a:t>!</a:t>
            </a:r>
            <a:r>
              <a:rPr lang="en-US" sz="7200" dirty="0">
                <a:latin typeface="Menlo" panose="020B0609030804020204" pitchFamily="49" charset="0"/>
              </a:rPr>
              <a:t>groovy</a:t>
            </a:r>
          </a:p>
          <a:p>
            <a:r>
              <a:rPr lang="en-US" sz="7200" dirty="0">
                <a:latin typeface="Menlo" panose="020B0609030804020204" pitchFamily="49" charset="0"/>
              </a:rPr>
              <a:t>@Library('</a:t>
            </a:r>
            <a:r>
              <a:rPr lang="en-US" sz="7200" dirty="0" err="1">
                <a:solidFill>
                  <a:srgbClr val="008000"/>
                </a:solidFill>
                <a:latin typeface="Menlo" panose="020B0609030804020204" pitchFamily="49" charset="0"/>
              </a:rPr>
              <a:t>jenkins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-lib</a:t>
            </a:r>
            <a:r>
              <a:rPr lang="en-US" sz="7200" dirty="0">
                <a:latin typeface="Menlo" panose="020B0609030804020204" pitchFamily="49" charset="0"/>
              </a:rPr>
              <a:t>') _</a:t>
            </a:r>
          </a:p>
          <a:p>
            <a:r>
              <a:rPr lang="en-US" sz="7200" dirty="0">
                <a:latin typeface="Menlo" panose="020B0609030804020204" pitchFamily="49" charset="0"/>
              </a:rPr>
              <a:t> </a:t>
            </a:r>
          </a:p>
          <a:p>
            <a:r>
              <a:rPr lang="en-US" sz="7200" dirty="0">
                <a:latin typeface="Menlo" panose="020B0609030804020204" pitchFamily="49" charset="0"/>
              </a:rPr>
              <a:t>options = [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greeting: GREETING,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reindeer: REINDEER</a:t>
            </a:r>
          </a:p>
          <a:p>
            <a:r>
              <a:rPr lang="en-US" sz="7200" dirty="0">
                <a:latin typeface="Menlo" panose="020B0609030804020204" pitchFamily="49" charset="0"/>
              </a:rPr>
              <a:t>]</a:t>
            </a:r>
          </a:p>
          <a:p>
            <a:r>
              <a:rPr lang="en-US" sz="7200" dirty="0">
                <a:latin typeface="Menlo" panose="020B0609030804020204" pitchFamily="49" charset="0"/>
              </a:rPr>
              <a:t>reindeer(options)</a:t>
            </a:r>
          </a:p>
        </p:txBody>
      </p:sp>
    </p:spTree>
    <p:extLst>
      <p:ext uri="{BB962C8B-B14F-4D97-AF65-F5344CB8AC3E}">
        <p14:creationId xmlns:p14="http://schemas.microsoft.com/office/powerpoint/2010/main" val="2949870014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39D5C-585E-4D4B-A637-AA9AA014F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22095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ECB9C-E2E0-5F4C-9985-2FFAB04A1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9374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449E3-5259-0E4B-9817-FAA749299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3830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7C028-2D4D-9B45-A51F-24A3B8859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80945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F5E28-1ED3-BA4C-A043-709A61715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05260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2ACB2-BBB8-A64D-A10E-3834CE379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1512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02E04-724A-244D-BB97-F5289B92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7820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0DFBF-72DD-4945-8687-60A539635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74251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38014-E92D-B546-9D12-4C4CFDF9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3309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66F02C-B734-1148-A420-7F1A55FA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3443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D6A7E-281B-ED4A-8110-633534DC2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21767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5975B-F353-2147-9226-8CDAAE07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62773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F5E28-1ED3-BA4C-A043-709A61715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35821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2C1BD-E092-8B46-8B3F-3BE474BF4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68639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30583-4410-0141-AC0B-92D21D39F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6266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BFDC03-BDE2-9E47-9708-6FFC59549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3033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D6189-B61C-214D-AAC4-74E8925C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08808"/>
      </p:ext>
    </p:extLst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9A2BA-73DC-8043-87D8-F6B8E7CFF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79524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2D95F-861D-C84E-B236-6ED4F884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62101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48630-465F-1A4B-897E-B7370CE2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05" y="1704108"/>
            <a:ext cx="1044399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36574"/>
      </p:ext>
    </p:extLst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BFDC03-BDE2-9E47-9708-6FFC59549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9378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278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#!/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/bin/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env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groovy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dirty="0"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try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latin typeface="Menlo" panose="020B0609030804020204" pitchFamily="49" charset="0"/>
              </a:rPr>
              <a:t>    node {</a:t>
            </a:r>
          </a:p>
          <a:p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dirty="0">
                <a:latin typeface="Menlo" panose="020B0609030804020204" pitchFamily="49" charset="0"/>
              </a:rPr>
              <a:t> greeting = options.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"greeting"</a:t>
            </a:r>
            <a:r>
              <a:rPr lang="en-US" dirty="0">
                <a:latin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</a:rPr>
              <a:t>toString</a:t>
            </a:r>
            <a:r>
              <a:rPr lang="en-US" dirty="0">
                <a:latin typeface="Menlo" panose="020B0609030804020204" pitchFamily="49" charset="0"/>
              </a:rPr>
              <a:t>()</a:t>
            </a:r>
          </a:p>
          <a:p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dirty="0">
                <a:latin typeface="Menlo" panose="020B0609030804020204" pitchFamily="49" charset="0"/>
              </a:rPr>
              <a:t> reindeer = options.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"reindeer"</a:t>
            </a:r>
            <a:r>
              <a:rPr lang="en-US" dirty="0">
                <a:latin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</a:rPr>
              <a:t>toString</a:t>
            </a:r>
            <a:r>
              <a:rPr lang="en-US" dirty="0">
                <a:latin typeface="Menlo" panose="020B0609030804020204" pitchFamily="49" charset="0"/>
              </a:rPr>
              <a:t>()</a:t>
            </a:r>
          </a:p>
          <a:p>
            <a:r>
              <a:rPr lang="en-US" dirty="0">
                <a:latin typeface="Menlo" panose="020B0609030804020204" pitchFamily="49" charset="0"/>
              </a:rPr>
              <a:t>      stage(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"Say Hi to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reindeer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</a:rPr>
              <a:t>        checkout </a:t>
            </a:r>
            <a:r>
              <a:rPr lang="en-US" dirty="0" err="1">
                <a:latin typeface="Menlo" panose="020B0609030804020204" pitchFamily="49" charset="0"/>
              </a:rPr>
              <a:t>scm</a:t>
            </a:r>
            <a:r>
              <a:rPr lang="en-US" dirty="0">
                <a:latin typeface="Menlo" panose="020B0609030804020204" pitchFamily="49" charset="0"/>
              </a:rPr>
              <a:t>: [</a:t>
            </a:r>
          </a:p>
          <a:p>
            <a:r>
              <a:rPr lang="en-US" dirty="0">
                <a:latin typeface="Menlo" panose="020B0609030804020204" pitchFamily="49" charset="0"/>
              </a:rPr>
              <a:t>          $class: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GitSCM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’</a:t>
            </a:r>
            <a:r>
              <a:rPr lang="en-US" dirty="0"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</a:rPr>
              <a:t>          branches: [[name: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'*/master'</a:t>
            </a:r>
            <a:r>
              <a:rPr lang="en-US" dirty="0">
                <a:latin typeface="Menlo" panose="020B0609030804020204" pitchFamily="49" charset="0"/>
              </a:rPr>
              <a:t>]],</a:t>
            </a:r>
          </a:p>
          <a:p>
            <a:r>
              <a:rPr lang="en-US" dirty="0">
                <a:latin typeface="Menlo" panose="020B0609030804020204" pitchFamily="49" charset="0"/>
              </a:rPr>
              <a:t>          </a:t>
            </a:r>
            <a:r>
              <a:rPr lang="en-US" dirty="0" err="1">
                <a:latin typeface="Menlo" panose="020B0609030804020204" pitchFamily="49" charset="0"/>
              </a:rPr>
              <a:t>userRemoteConfigs</a:t>
            </a:r>
            <a:r>
              <a:rPr lang="en-US" dirty="0">
                <a:latin typeface="Menlo" panose="020B0609030804020204" pitchFamily="49" charset="0"/>
              </a:rPr>
              <a:t>: [[</a:t>
            </a:r>
            <a:r>
              <a:rPr lang="en-US" dirty="0" err="1">
                <a:latin typeface="Menlo" panose="020B0609030804020204" pitchFamily="49" charset="0"/>
              </a:rPr>
              <a:t>url</a:t>
            </a:r>
            <a:r>
              <a:rPr lang="en-US" dirty="0"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           'file:///Users/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jmckenzie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/projects/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santa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’</a:t>
            </a:r>
            <a:r>
              <a:rPr lang="en-US" dirty="0">
                <a:latin typeface="Menlo" panose="020B0609030804020204" pitchFamily="49" charset="0"/>
              </a:rPr>
              <a:t>]]]</a:t>
            </a:r>
          </a:p>
          <a:p>
            <a:r>
              <a:rPr lang="en-US" dirty="0">
                <a:latin typeface="Menlo" panose="020B0609030804020204" pitchFamily="49" charset="0"/>
              </a:rPr>
              <a:t>        </a:t>
            </a:r>
            <a:r>
              <a:rPr lang="en-US" dirty="0" err="1">
                <a:latin typeface="Menlo" panose="020B0609030804020204" pitchFamily="49" charset="0"/>
              </a:rPr>
              <a:t>sh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sh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reindeer.sh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greeting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reindeer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      }</a:t>
            </a:r>
          </a:p>
          <a:p>
            <a:r>
              <a:rPr lang="en-US" dirty="0">
                <a:latin typeface="Menlo" panose="020B0609030804020204" pitchFamily="49" charset="0"/>
              </a:rPr>
              <a:t>    }</a:t>
            </a:r>
          </a:p>
          <a:p>
            <a:r>
              <a:rPr lang="en-US" dirty="0">
                <a:latin typeface="Menlo" panose="020B0609030804020204" pitchFamily="49" charset="0"/>
              </a:rPr>
              <a:t>  }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dirty="0">
                <a:latin typeface="Menlo" panose="020B0609030804020204" pitchFamily="49" charset="0"/>
              </a:rPr>
              <a:t> err) {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  throw</a:t>
            </a:r>
            <a:r>
              <a:rPr lang="en-US" dirty="0">
                <a:latin typeface="Menlo" panose="020B0609030804020204" pitchFamily="49" charset="0"/>
              </a:rPr>
              <a:t> err</a:t>
            </a:r>
          </a:p>
          <a:p>
            <a:r>
              <a:rPr lang="en-US" dirty="0">
                <a:latin typeface="Menlo" panose="020B0609030804020204" pitchFamily="49" charset="0"/>
              </a:rPr>
              <a:t>  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7463346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950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7200" dirty="0" err="1">
                <a:solidFill>
                  <a:schemeClr val="accent1"/>
                </a:solidFill>
                <a:latin typeface="Menlo" panose="020B0609030804020204" pitchFamily="49" charset="0"/>
              </a:rPr>
              <a:t>Jenkinsfile</a:t>
            </a:r>
            <a:endParaRPr lang="en-US" sz="7200" dirty="0">
              <a:latin typeface="Menlo" panose="020B0609030804020204" pitchFamily="49" charset="0"/>
            </a:endParaRPr>
          </a:p>
          <a:p>
            <a:r>
              <a:rPr lang="en-US" sz="7200" dirty="0">
                <a:latin typeface="Menlo" panose="020B0609030804020204" pitchFamily="49" charset="0"/>
              </a:rPr>
              <a:t>#</a:t>
            </a:r>
            <a:r>
              <a:rPr lang="en-US" sz="7200" dirty="0">
                <a:solidFill>
                  <a:srgbClr val="267F99"/>
                </a:solidFill>
                <a:latin typeface="Menlo" panose="020B0609030804020204" pitchFamily="49" charset="0"/>
              </a:rPr>
              <a:t>!</a:t>
            </a:r>
            <a:r>
              <a:rPr lang="en-US" sz="7200" dirty="0">
                <a:latin typeface="Menlo" panose="020B0609030804020204" pitchFamily="49" charset="0"/>
              </a:rPr>
              <a:t>groovy</a:t>
            </a:r>
          </a:p>
          <a:p>
            <a:r>
              <a:rPr lang="en-US" sz="7200" dirty="0">
                <a:latin typeface="Menlo" panose="020B0609030804020204" pitchFamily="49" charset="0"/>
              </a:rPr>
              <a:t>@Library('</a:t>
            </a:r>
            <a:r>
              <a:rPr lang="en-US" sz="7200" dirty="0" err="1">
                <a:solidFill>
                  <a:srgbClr val="008000"/>
                </a:solidFill>
                <a:latin typeface="Menlo" panose="020B0609030804020204" pitchFamily="49" charset="0"/>
              </a:rPr>
              <a:t>jenkins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-lib</a:t>
            </a:r>
            <a:r>
              <a:rPr lang="en-US" sz="7200" dirty="0">
                <a:latin typeface="Menlo" panose="020B0609030804020204" pitchFamily="49" charset="0"/>
              </a:rPr>
              <a:t>') _</a:t>
            </a:r>
          </a:p>
          <a:p>
            <a:r>
              <a:rPr lang="en-US" sz="7200" dirty="0">
                <a:latin typeface="Menlo" panose="020B0609030804020204" pitchFamily="49" charset="0"/>
              </a:rPr>
              <a:t> </a:t>
            </a:r>
          </a:p>
          <a:p>
            <a:r>
              <a:rPr lang="en-US" sz="7200" dirty="0">
                <a:latin typeface="Menlo" panose="020B0609030804020204" pitchFamily="49" charset="0"/>
              </a:rPr>
              <a:t>options = [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greeting: GREETING,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reindeer: REINDEER</a:t>
            </a:r>
          </a:p>
          <a:p>
            <a:r>
              <a:rPr lang="en-US" sz="7200" dirty="0">
                <a:latin typeface="Menlo" panose="020B0609030804020204" pitchFamily="49" charset="0"/>
              </a:rPr>
              <a:t>]</a:t>
            </a:r>
          </a:p>
          <a:p>
            <a:r>
              <a:rPr lang="en-US" sz="7200" dirty="0">
                <a:latin typeface="Menlo" panose="020B0609030804020204" pitchFamily="49" charset="0"/>
              </a:rPr>
              <a:t>reindeer(options)</a:t>
            </a:r>
          </a:p>
        </p:txBody>
      </p:sp>
    </p:spTree>
    <p:extLst>
      <p:ext uri="{BB962C8B-B14F-4D97-AF65-F5344CB8AC3E}">
        <p14:creationId xmlns:p14="http://schemas.microsoft.com/office/powerpoint/2010/main" val="3516779667"/>
      </p:ext>
    </p:extLst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2C1BD-E092-8B46-8B3F-3BE474BF4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57967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Cardinal_Solutions-2751.jpg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/>
          </a:blip>
          <a:srcRect t="7745" b="7745"/>
          <a:stretch>
            <a:fillRect/>
          </a:stretch>
        </p:blipFill>
        <p:spPr>
          <a:xfrm flipH="1">
            <a:off x="21635" y="4252"/>
            <a:ext cx="24375982" cy="13733162"/>
          </a:xfrm>
          <a:prstGeom prst="rect">
            <a:avLst/>
          </a:prstGeom>
        </p:spPr>
      </p:pic>
      <p:grpSp>
        <p:nvGrpSpPr>
          <p:cNvPr id="1027" name="Group 1027"/>
          <p:cNvGrpSpPr/>
          <p:nvPr/>
        </p:nvGrpSpPr>
        <p:grpSpPr>
          <a:xfrm>
            <a:off x="8728" y="-8558"/>
            <a:ext cx="24386738" cy="13762917"/>
            <a:chOff x="19050" y="-8558"/>
            <a:chExt cx="24386737" cy="13762915"/>
          </a:xfrm>
        </p:grpSpPr>
        <p:sp>
          <p:nvSpPr>
            <p:cNvPr id="1021" name="Shape 1021"/>
            <p:cNvSpPr/>
            <p:nvPr/>
          </p:nvSpPr>
          <p:spPr>
            <a:xfrm>
              <a:off x="7589403" y="7247712"/>
              <a:ext cx="13179215" cy="64897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7" extrusionOk="0">
                  <a:moveTo>
                    <a:pt x="0" y="21525"/>
                  </a:moveTo>
                  <a:lnTo>
                    <a:pt x="10415" y="320"/>
                  </a:lnTo>
                  <a:cubicBezTo>
                    <a:pt x="10518" y="84"/>
                    <a:pt x="10673" y="-33"/>
                    <a:pt x="10828" y="9"/>
                  </a:cubicBezTo>
                  <a:cubicBezTo>
                    <a:pt x="10933" y="37"/>
                    <a:pt x="11031" y="139"/>
                    <a:pt x="11103" y="296"/>
                  </a:cubicBezTo>
                  <a:lnTo>
                    <a:pt x="21600" y="21567"/>
                  </a:lnTo>
                  <a:lnTo>
                    <a:pt x="0" y="21525"/>
                  </a:lnTo>
                  <a:close/>
                </a:path>
              </a:pathLst>
            </a:custGeom>
            <a:solidFill>
              <a:srgbClr val="008BCC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sp>
          <p:nvSpPr>
            <p:cNvPr id="1022" name="Shape 1022"/>
            <p:cNvSpPr/>
            <p:nvPr/>
          </p:nvSpPr>
          <p:spPr>
            <a:xfrm>
              <a:off x="7567358" y="6585"/>
              <a:ext cx="15139515" cy="137331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099" y="0"/>
                  </a:lnTo>
                  <a:lnTo>
                    <a:pt x="21600" y="21600"/>
                  </a:lnTo>
                  <a:lnTo>
                    <a:pt x="19543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  <p:grpSp>
          <p:nvGrpSpPr>
            <p:cNvPr id="1025" name="Group 1025"/>
            <p:cNvGrpSpPr/>
            <p:nvPr/>
          </p:nvGrpSpPr>
          <p:grpSpPr>
            <a:xfrm>
              <a:off x="19050" y="-538"/>
              <a:ext cx="13821570" cy="13754895"/>
              <a:chOff x="19050" y="-538"/>
              <a:chExt cx="13821569" cy="13754894"/>
            </a:xfrm>
          </p:grpSpPr>
          <p:sp>
            <p:nvSpPr>
              <p:cNvPr id="1023" name="Shape 1023"/>
              <p:cNvSpPr/>
              <p:nvPr/>
            </p:nvSpPr>
            <p:spPr>
              <a:xfrm>
                <a:off x="3544641" y="-538"/>
                <a:ext cx="10295978" cy="137310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9" y="0"/>
                    </a:moveTo>
                    <a:lnTo>
                      <a:pt x="7396" y="0"/>
                    </a:lnTo>
                    <a:lnTo>
                      <a:pt x="21476" y="10546"/>
                    </a:lnTo>
                    <a:cubicBezTo>
                      <a:pt x="21557" y="10619"/>
                      <a:pt x="21600" y="10711"/>
                      <a:pt x="21598" y="10806"/>
                    </a:cubicBezTo>
                    <a:cubicBezTo>
                      <a:pt x="21596" y="10908"/>
                      <a:pt x="21542" y="11006"/>
                      <a:pt x="21446" y="11079"/>
                    </a:cubicBezTo>
                    <a:lnTo>
                      <a:pt x="7413" y="21600"/>
                    </a:lnTo>
                    <a:lnTo>
                      <a:pt x="0" y="21600"/>
                    </a:lnTo>
                    <a:lnTo>
                      <a:pt x="9" y="0"/>
                    </a:lnTo>
                    <a:close/>
                  </a:path>
                </a:pathLst>
              </a:cu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 sz="3000"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  <p:sp>
            <p:nvSpPr>
              <p:cNvPr id="1024" name="Shape 1024"/>
              <p:cNvSpPr/>
              <p:nvPr/>
            </p:nvSpPr>
            <p:spPr>
              <a:xfrm>
                <a:off x="19050" y="1465"/>
                <a:ext cx="3555578" cy="13752891"/>
              </a:xfrm>
              <a:prstGeom prst="rect">
                <a:avLst/>
              </a:prstGeom>
              <a:solidFill>
                <a:srgbClr val="102B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>
                  <a:lnSpc>
                    <a:spcPct val="100000"/>
                  </a:lnSpc>
                  <a:defRPr>
                    <a:solidFill>
                      <a:srgbClr val="194D76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/>
              </a:p>
            </p:txBody>
          </p:sp>
        </p:grpSp>
        <p:sp>
          <p:nvSpPr>
            <p:cNvPr id="1026" name="Shape 1026"/>
            <p:cNvSpPr/>
            <p:nvPr/>
          </p:nvSpPr>
          <p:spPr>
            <a:xfrm>
              <a:off x="22995573" y="-8558"/>
              <a:ext cx="1410214" cy="146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ABE27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algn="ctr">
                <a:lnSpc>
                  <a:spcPct val="100000"/>
                </a:lnSpc>
                <a:defRPr sz="3000"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/>
            </a:p>
          </p:txBody>
        </p:sp>
      </p:grpSp>
      <p:sp>
        <p:nvSpPr>
          <p:cNvPr id="1028" name="Shape 1028"/>
          <p:cNvSpPr>
            <a:spLocks noGrp="1"/>
          </p:cNvSpPr>
          <p:nvPr>
            <p:ph type="body" idx="14"/>
          </p:nvPr>
        </p:nvSpPr>
        <p:spPr>
          <a:xfrm>
            <a:off x="653453" y="5257535"/>
            <a:ext cx="10038454" cy="1926541"/>
          </a:xfrm>
          <a:prstGeom prst="rect">
            <a:avLst/>
          </a:prstGeom>
        </p:spPr>
        <p:txBody>
          <a:bodyPr/>
          <a:lstStyle/>
          <a:p>
            <a:r>
              <a:rPr lang="en-US" sz="8000" dirty="0">
                <a:effectLst>
                  <a:outerShdw blurRad="63500" dist="63500" algn="ctr" rotWithShape="0">
                    <a:schemeClr val="tx1"/>
                  </a:outerShdw>
                </a:effectLst>
              </a:rPr>
              <a:t>The Care &amp; Feeding</a:t>
            </a:r>
          </a:p>
          <a:p>
            <a:r>
              <a:rPr lang="en-US" sz="8000" dirty="0">
                <a:effectLst>
                  <a:outerShdw blurRad="63500" dist="63500" algn="ctr" rotWithShape="0">
                    <a:schemeClr val="tx1"/>
                  </a:outerShdw>
                </a:effectLst>
              </a:rPr>
              <a:t>of Jenkins</a:t>
            </a:r>
            <a:endParaRPr sz="8000" dirty="0">
              <a:effectLst>
                <a:outerShdw blurRad="63500" dist="63500" algn="ctr" rotWithShape="0">
                  <a:schemeClr val="tx1"/>
                </a:outerShdw>
              </a:effectLst>
            </a:endParaRPr>
          </a:p>
        </p:txBody>
      </p:sp>
      <p:pic>
        <p:nvPicPr>
          <p:cNvPr id="1029" name="cardinal-logo-whit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05265" y="11941298"/>
            <a:ext cx="3108869" cy="875560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Shape 1030"/>
          <p:cNvSpPr>
            <a:spLocks noGrp="1"/>
          </p:cNvSpPr>
          <p:nvPr>
            <p:ph type="body" idx="15"/>
          </p:nvPr>
        </p:nvSpPr>
        <p:spPr>
          <a:xfrm>
            <a:off x="625744" y="1104297"/>
            <a:ext cx="11114118" cy="4105011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Automating</a:t>
            </a:r>
          </a:p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Your</a:t>
            </a:r>
          </a:p>
          <a:p>
            <a:pPr>
              <a:lnSpc>
                <a:spcPct val="80000"/>
              </a:lnSpc>
            </a:pPr>
            <a:r>
              <a:rPr lang="en-US" sz="11200" dirty="0">
                <a:solidFill>
                  <a:srgbClr val="F0F0F0"/>
                </a:solidFill>
                <a:effectLst>
                  <a:outerShdw blurRad="63500" dist="63500" algn="ctr" rotWithShape="0">
                    <a:schemeClr val="tx1"/>
                  </a:outerShdw>
                </a:effectLst>
              </a:rPr>
              <a:t>Automation</a:t>
            </a:r>
          </a:p>
        </p:txBody>
      </p:sp>
      <p:sp>
        <p:nvSpPr>
          <p:cNvPr id="16" name="Shape 1030">
            <a:extLst>
              <a:ext uri="{FF2B5EF4-FFF2-40B4-BE49-F238E27FC236}">
                <a16:creationId xmlns:a16="http://schemas.microsoft.com/office/drawing/2014/main" id="{F1D7C8CE-29DC-42F4-A0B7-899F020215A5}"/>
              </a:ext>
            </a:extLst>
          </p:cNvPr>
          <p:cNvSpPr txBox="1">
            <a:spLocks/>
          </p:cNvSpPr>
          <p:nvPr/>
        </p:nvSpPr>
        <p:spPr>
          <a:xfrm>
            <a:off x="1062741" y="6761314"/>
            <a:ext cx="11114118" cy="28755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1200" b="1">
                <a:solidFill>
                  <a:srgbClr val="FFFFFF"/>
                </a:solidFill>
                <a:effectLst>
                  <a:outerShdw blurRad="63500" dist="635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0400" dirty="0">
                <a:solidFill>
                  <a:srgbClr val="F0F0F0"/>
                </a:solidFill>
              </a:rPr>
              <a:t>Jeff McKenzie</a:t>
            </a:r>
          </a:p>
        </p:txBody>
      </p:sp>
      <p:sp>
        <p:nvSpPr>
          <p:cNvPr id="17" name="Shape 1028">
            <a:extLst>
              <a:ext uri="{FF2B5EF4-FFF2-40B4-BE49-F238E27FC236}">
                <a16:creationId xmlns:a16="http://schemas.microsoft.com/office/drawing/2014/main" id="{7A03E430-D60F-4A97-AFC4-71D2CDFA6D82}"/>
              </a:ext>
            </a:extLst>
          </p:cNvPr>
          <p:cNvSpPr txBox="1">
            <a:spLocks/>
          </p:cNvSpPr>
          <p:nvPr/>
        </p:nvSpPr>
        <p:spPr>
          <a:xfrm>
            <a:off x="1031790" y="9668090"/>
            <a:ext cx="10038454" cy="1926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8100" tIns="38100" rIns="38100" bIns="38100" anchor="t">
            <a:noAutofit/>
          </a:bodyPr>
          <a:lstStyle>
            <a:lvl1pPr>
              <a:lnSpc>
                <a:spcPct val="80000"/>
              </a:lnSpc>
              <a:defRPr sz="7200">
                <a:solidFill>
                  <a:srgbClr val="6ABE27"/>
                </a:solidFill>
                <a:effectLst>
                  <a:outerShdw blurRad="63500" dist="63500" algn="ctr" rotWithShape="0">
                    <a:schemeClr val="tx1"/>
                  </a:outerShdw>
                </a:effectLst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dirty="0"/>
              <a:t>@</a:t>
            </a:r>
            <a:r>
              <a:rPr lang="en-US" dirty="0" err="1"/>
              <a:t>jeffreymckenzie</a:t>
            </a:r>
            <a:endParaRPr lang="en-US" dirty="0"/>
          </a:p>
          <a:p>
            <a:r>
              <a:rPr lang="en-US" dirty="0"/>
              <a:t>mail@mcknz.com</a:t>
            </a:r>
          </a:p>
        </p:txBody>
      </p:sp>
    </p:spTree>
    <p:extLst>
      <p:ext uri="{BB962C8B-B14F-4D97-AF65-F5344CB8AC3E}">
        <p14:creationId xmlns:p14="http://schemas.microsoft.com/office/powerpoint/2010/main" val="23451295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1A942-B78C-E549-B273-A5EE2BC4E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175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2BFAF-0689-8147-8683-BABFA1E3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827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54A92-9382-6C41-9674-E9D817DEE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6442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A767B-9CC6-7C4F-BAAB-9690FCD8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94" y="1371600"/>
            <a:ext cx="797621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3077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16EACA-DA4E-4D47-B496-499663580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8517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D2B77C-29F0-2D4B-8F4D-ABE12DD6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3679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BB068C-6AAC-7B42-A68D-741E76E5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8094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A63D4-60FE-3942-B802-D9785F1E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5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4E147-C10D-6341-A186-218DB57B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934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0F184-7EE5-504D-89AA-F0646A2EF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828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A767B-9CC6-7C4F-BAAB-9690FCD8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94" y="1371600"/>
            <a:ext cx="797621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948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1246D-D11A-AE4E-BECB-8ABB25407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31400" cy="134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1815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5CA68E-15D9-0E49-B7AD-EEDA8ADA0E8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648" y="166254"/>
            <a:ext cx="1876328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455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69E58-D8A0-D544-9D63-B1A5C4F1B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73" y="1371600"/>
            <a:ext cx="16420654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7331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990A1-2A75-DF44-AE67-299F96200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1600"/>
            <a:ext cx="195072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5448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A767B-9CC6-7C4F-BAAB-9690FCD8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94" y="1371600"/>
            <a:ext cx="797621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91663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E8E31-5387-CD40-B3BE-371F191C1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8542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19EF8-302A-0844-AC30-B4198317B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49" y="1371600"/>
            <a:ext cx="1464630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282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F294B-82FC-C344-A3C5-46BAABC87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06" y="1371600"/>
            <a:ext cx="16512988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0029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6B1D5-9485-8242-8E40-6DCB626E6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371600"/>
            <a:ext cx="164592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178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DE5DD-B87B-2F42-820C-848A3405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90" y="1371600"/>
            <a:ext cx="16392020" cy="10972800"/>
          </a:xfrm>
          <a:prstGeom prst="rect">
            <a:avLst/>
          </a:prstGeom>
        </p:spPr>
      </p:pic>
      <p:sp>
        <p:nvSpPr>
          <p:cNvPr id="5" name="Shape 1030">
            <a:extLst>
              <a:ext uri="{FF2B5EF4-FFF2-40B4-BE49-F238E27FC236}">
                <a16:creationId xmlns:a16="http://schemas.microsoft.com/office/drawing/2014/main" id="{9CC92644-4B7A-BE48-9229-34CBAD8683AB}"/>
              </a:ext>
            </a:extLst>
          </p:cNvPr>
          <p:cNvSpPr txBox="1">
            <a:spLocks/>
          </p:cNvSpPr>
          <p:nvPr/>
        </p:nvSpPr>
        <p:spPr>
          <a:xfrm>
            <a:off x="3995990" y="1620982"/>
            <a:ext cx="16392020" cy="2479963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7500" dirty="0">
                <a:solidFill>
                  <a:schemeClr val="bg1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 Did you know…</a:t>
            </a:r>
          </a:p>
        </p:txBody>
      </p:sp>
    </p:spTree>
    <p:extLst>
      <p:ext uri="{BB962C8B-B14F-4D97-AF65-F5344CB8AC3E}">
        <p14:creationId xmlns:p14="http://schemas.microsoft.com/office/powerpoint/2010/main" val="21860241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B9AD9-FAAD-3241-B079-F91A01FD7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93" y="1371600"/>
            <a:ext cx="8746214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586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05B77-A943-A142-B6B4-C4E883A63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76" y="1371600"/>
            <a:ext cx="14628048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84208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A39C0-AA82-3B40-890E-65BEF120B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08" y="1371600"/>
            <a:ext cx="1425298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663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48630-465F-1A4B-897E-B7370CE2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05" y="1704108"/>
            <a:ext cx="1044399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045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D37CAA-5FD1-F74C-AAC8-FF2F9E2CA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6" r="13514"/>
          <a:stretch/>
        </p:blipFill>
        <p:spPr>
          <a:xfrm>
            <a:off x="2523067" y="1371600"/>
            <a:ext cx="19337867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064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54B67-C77A-4747-AB7F-7F0B9EDE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695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8A745-3073-3046-9822-45CEDF02F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4605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FB999-FD00-F44E-8D18-D5347D1AD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2408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C8FA7-16A6-7140-B3D4-6F17C9D1B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28296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2C693-4613-8448-A0EF-D595D683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65681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D59C5-01E9-984B-8801-02279A4C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88566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2A98C-DA05-0543-B53D-D9B42416E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83843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4F33E-E925-044F-A586-E9D601355806}"/>
              </a:ext>
            </a:extLst>
          </p:cNvPr>
          <p:cNvSpPr/>
          <p:nvPr/>
        </p:nvSpPr>
        <p:spPr>
          <a:xfrm>
            <a:off x="6096000" y="742167"/>
            <a:ext cx="12192000" cy="124419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latin typeface="Menlo" panose="020B0609030804020204" pitchFamily="49" charset="0"/>
              </a:rPr>
              <a:t>#!/bin/bash</a:t>
            </a:r>
            <a:br>
              <a:rPr lang="en-US" sz="1600" dirty="0">
                <a:latin typeface="Menlo" panose="020B0609030804020204" pitchFamily="49" charset="0"/>
              </a:rPr>
            </a:br>
            <a:r>
              <a:rPr lang="en-US" sz="4000" dirty="0">
                <a:latin typeface="Menlo" panose="020B0609030804020204" pitchFamily="49" charset="0"/>
              </a:rPr>
              <a:t>greeting=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$1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 err="1">
                <a:latin typeface="Menlo" panose="020B0609030804020204" pitchFamily="49" charset="0"/>
              </a:rPr>
              <a:t>reindeer_name</a:t>
            </a:r>
            <a:r>
              <a:rPr lang="en-US" sz="4000" dirty="0">
                <a:latin typeface="Menlo" panose="020B0609030804020204" pitchFamily="49" charset="0"/>
              </a:rPr>
              <a:t>=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$2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-US" sz="1600" dirty="0">
                <a:latin typeface="Menlo" panose="020B0609030804020204" pitchFamily="49" charset="0"/>
              </a:rPr>
            </a:br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4000" dirty="0">
                <a:latin typeface="Menlo" panose="020B0609030804020204" pitchFamily="49" charset="0"/>
              </a:rPr>
              <a:t> [ -z 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$greeting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latin typeface="Menlo" panose="020B0609030804020204" pitchFamily="49" charset="0"/>
              </a:rPr>
              <a:t> ]</a:t>
            </a:r>
          </a:p>
          <a:p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then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latin typeface="Menlo" panose="020B0609030804020204" pitchFamily="49" charset="0"/>
              </a:rPr>
              <a:t>    greeting=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"Hi"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fi</a:t>
            </a:r>
            <a:endParaRPr lang="en-US" sz="4000" dirty="0">
              <a:latin typeface="Menlo" panose="020B0609030804020204" pitchFamily="49" charset="0"/>
            </a:endParaRPr>
          </a:p>
          <a:p>
            <a:br>
              <a:rPr lang="en-US" sz="1600" dirty="0">
                <a:latin typeface="Menlo" panose="020B0609030804020204" pitchFamily="49" charset="0"/>
              </a:rPr>
            </a:br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4000" dirty="0">
                <a:latin typeface="Menlo" panose="020B0609030804020204" pitchFamily="49" charset="0"/>
              </a:rPr>
              <a:t> [ -z 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</a:t>
            </a:r>
            <a:r>
              <a:rPr lang="en-US" sz="4000" dirty="0" err="1">
                <a:solidFill>
                  <a:srgbClr val="001080"/>
                </a:solidFill>
                <a:latin typeface="Menlo" panose="020B0609030804020204" pitchFamily="49" charset="0"/>
              </a:rPr>
              <a:t>reindeer_name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latin typeface="Menlo" panose="020B0609030804020204" pitchFamily="49" charset="0"/>
              </a:rPr>
              <a:t> ]</a:t>
            </a:r>
          </a:p>
          <a:p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then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latin typeface="Menlo" panose="020B0609030804020204" pitchFamily="49" charset="0"/>
              </a:rPr>
              <a:t>    </a:t>
            </a:r>
            <a:r>
              <a:rPr lang="en-US" sz="4000" dirty="0" err="1">
                <a:latin typeface="Menlo" panose="020B0609030804020204" pitchFamily="49" charset="0"/>
              </a:rPr>
              <a:t>reindeer_name</a:t>
            </a:r>
            <a:r>
              <a:rPr lang="en-US" sz="4000" dirty="0">
                <a:latin typeface="Menlo" panose="020B0609030804020204" pitchFamily="49" charset="0"/>
              </a:rPr>
              <a:t>=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"Reindeer"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fi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================================</a:t>
            </a: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</a:t>
            </a: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 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${greeting}</a:t>
            </a:r>
            <a:r>
              <a:rPr lang="en-US" sz="4000" dirty="0">
                <a:latin typeface="Menlo" panose="020B0609030804020204" pitchFamily="49" charset="0"/>
              </a:rPr>
              <a:t> 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${</a:t>
            </a:r>
            <a:r>
              <a:rPr lang="en-US" sz="4000" dirty="0" err="1">
                <a:solidFill>
                  <a:srgbClr val="001080"/>
                </a:solidFill>
                <a:latin typeface="Menlo" panose="020B0609030804020204" pitchFamily="49" charset="0"/>
              </a:rPr>
              <a:t>reindeer_name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}</a:t>
            </a:r>
            <a:r>
              <a:rPr lang="en-US" sz="4000" dirty="0">
                <a:latin typeface="Menlo" panose="020B0609030804020204" pitchFamily="49" charset="0"/>
              </a:rPr>
              <a:t>! </a:t>
            </a: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</a:t>
            </a: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32538509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4E1A6-449A-9B4E-A376-91575E9BA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30603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A85B1-255A-3046-9C74-E69DFE8CC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8452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78886-5952-1A47-BE7A-9C5C689C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071" y="1371600"/>
            <a:ext cx="9391859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80665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29DE2-2052-524B-9D65-7A172227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323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BD9C-3616-9D47-9185-3BC53913E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22711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B71C6-DEAF-7040-9D78-DA96E7F8A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8431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20716-9361-974F-BE12-A3D7F4050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43720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D5DF7-7BCD-4B4B-B4E0-E49AC9ACB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2817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81A7E-039C-D143-AAAF-B0C7BE9F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79265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F87D4-483F-B145-BB4E-1B9F505C9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9898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0D2F7-917C-A64E-B319-56F212A72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9135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64F2D-4550-5441-B12C-E6638456A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8296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2E2B1-156C-C34E-86F9-49A22476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099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A767B-9CC6-7C4F-BAAB-9690FCD8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94" y="1371600"/>
            <a:ext cx="797621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5016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0E678C-DAFB-064C-9811-ECBBA651F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333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BA152-2C2A-2742-94CE-EBCAA8A14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8463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A8B3B-AFEA-6D4F-82BD-1E6A60CD6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8070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4E54F5-F168-D045-BD33-1337E4F4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9198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B9847-DCDD-704C-A88C-B3BB17676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9372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B4797-DCE1-3246-B241-ACA53EA13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887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0642AB-20BA-BD40-834A-047CD3BCA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12469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5BBEB5-433F-1C45-AC7E-3079907C4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6807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0655D-FF88-E844-AA27-E893320CA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117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88EC7-AEDE-0A4A-9F94-1CEAB345B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10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0">
            <a:extLst>
              <a:ext uri="{FF2B5EF4-FFF2-40B4-BE49-F238E27FC236}">
                <a16:creationId xmlns:a16="http://schemas.microsoft.com/office/drawing/2014/main" id="{34F0C9A9-71FD-4121-94ED-80F7C11B2130}"/>
              </a:ext>
            </a:extLst>
          </p:cNvPr>
          <p:cNvSpPr txBox="1">
            <a:spLocks/>
          </p:cNvSpPr>
          <p:nvPr/>
        </p:nvSpPr>
        <p:spPr>
          <a:xfrm>
            <a:off x="0" y="4859073"/>
            <a:ext cx="24384000" cy="399785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28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Job / Project</a:t>
            </a:r>
          </a:p>
        </p:txBody>
      </p:sp>
    </p:spTree>
    <p:extLst>
      <p:ext uri="{BB962C8B-B14F-4D97-AF65-F5344CB8AC3E}">
        <p14:creationId xmlns:p14="http://schemas.microsoft.com/office/powerpoint/2010/main" val="235989475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F6EBA-9F36-3741-A78C-14976575E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10395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30E58-AFF2-274E-8E4C-40AB765C9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53626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A93BD-8BE3-1643-A6E9-62AB4FED6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89270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14E93-60A8-9440-B0F9-037961F12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0584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4FA08-C1F4-1B48-9E7E-BF35C0DFB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9810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B676D-B395-464C-9CD0-DBFE46F31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2778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BF7E8-E98B-534E-B8E6-25CD12DF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33447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E85F8-81AC-A949-9A1E-407D10B2C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9151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6CB34-0274-0647-8E71-7067F713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697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B7665-59AD-A44F-8D21-EB51EE685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798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DD619-387D-044E-950A-C7051F4B6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660400"/>
            <a:ext cx="17475200" cy="123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11091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A7CD0-61BA-ED4C-800F-F1F78F4DC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7642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371E7-BFCA-FD47-BF1A-127B8CC25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3135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897AC-A3CA-7041-84CC-B6D034488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19740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193BB1-3682-5741-9AE0-86F568688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34846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669AD-9CA4-7448-B251-3E800AA5E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75210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BA70FE-2BC6-8A42-B15E-640DC83B2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09561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1151466" y="4716699"/>
            <a:ext cx="23232533" cy="6560901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164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13000" dirty="0"/>
              <a:t>…</a:t>
            </a:r>
            <a:r>
              <a:rPr lang="en-US" sz="13000" dirty="0">
                <a:solidFill>
                  <a:srgbClr val="FFC000"/>
                </a:solidFill>
              </a:rPr>
              <a:t>cannot override all settings</a:t>
            </a:r>
          </a:p>
          <a:p>
            <a:pPr>
              <a:lnSpc>
                <a:spcPct val="100000"/>
              </a:lnSpc>
            </a:pPr>
            <a:r>
              <a:rPr lang="en-US" sz="13000" dirty="0"/>
              <a:t>…</a:t>
            </a:r>
            <a:r>
              <a:rPr lang="en-US" sz="13000" dirty="0">
                <a:solidFill>
                  <a:schemeClr val="bg1"/>
                </a:solidFill>
              </a:rPr>
              <a:t>cannot be fully nested</a:t>
            </a:r>
          </a:p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…does not support pipeline jobs</a:t>
            </a:r>
          </a:p>
        </p:txBody>
      </p:sp>
      <p:sp>
        <p:nvSpPr>
          <p:cNvPr id="4" name="Shape 1030">
            <a:extLst>
              <a:ext uri="{FF2B5EF4-FFF2-40B4-BE49-F238E27FC236}">
                <a16:creationId xmlns:a16="http://schemas.microsoft.com/office/drawing/2014/main" id="{78927844-5127-4DD8-A342-C1D6988141B3}"/>
              </a:ext>
            </a:extLst>
          </p:cNvPr>
          <p:cNvSpPr txBox="1">
            <a:spLocks/>
          </p:cNvSpPr>
          <p:nvPr/>
        </p:nvSpPr>
        <p:spPr>
          <a:xfrm>
            <a:off x="1151467" y="1896543"/>
            <a:ext cx="20489330" cy="1933479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368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6000" dirty="0"/>
              <a:t>EZ Template Limitations</a:t>
            </a:r>
          </a:p>
        </p:txBody>
      </p:sp>
    </p:spTree>
    <p:extLst>
      <p:ext uri="{BB962C8B-B14F-4D97-AF65-F5344CB8AC3E}">
        <p14:creationId xmlns:p14="http://schemas.microsoft.com/office/powerpoint/2010/main" val="376477890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1151466" y="4716699"/>
            <a:ext cx="23232533" cy="6560901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164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…cannot override all settings</a:t>
            </a:r>
          </a:p>
          <a:p>
            <a:pPr>
              <a:lnSpc>
                <a:spcPct val="100000"/>
              </a:lnSpc>
            </a:pPr>
            <a:r>
              <a:rPr lang="en-US" sz="13000" dirty="0"/>
              <a:t>…</a:t>
            </a:r>
            <a:r>
              <a:rPr lang="en-US" sz="13000" dirty="0">
                <a:solidFill>
                  <a:srgbClr val="FFC000"/>
                </a:solidFill>
              </a:rPr>
              <a:t>cannot be fully nested</a:t>
            </a:r>
          </a:p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…does not support pipeline jobs</a:t>
            </a:r>
          </a:p>
        </p:txBody>
      </p:sp>
      <p:sp>
        <p:nvSpPr>
          <p:cNvPr id="4" name="Shape 1030">
            <a:extLst>
              <a:ext uri="{FF2B5EF4-FFF2-40B4-BE49-F238E27FC236}">
                <a16:creationId xmlns:a16="http://schemas.microsoft.com/office/drawing/2014/main" id="{78927844-5127-4DD8-A342-C1D6988141B3}"/>
              </a:ext>
            </a:extLst>
          </p:cNvPr>
          <p:cNvSpPr txBox="1">
            <a:spLocks/>
          </p:cNvSpPr>
          <p:nvPr/>
        </p:nvSpPr>
        <p:spPr>
          <a:xfrm>
            <a:off x="1151467" y="1896543"/>
            <a:ext cx="20489330" cy="1933479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368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6000" dirty="0"/>
              <a:t>EZ Template Limitations</a:t>
            </a:r>
          </a:p>
        </p:txBody>
      </p:sp>
    </p:spTree>
    <p:extLst>
      <p:ext uri="{BB962C8B-B14F-4D97-AF65-F5344CB8AC3E}">
        <p14:creationId xmlns:p14="http://schemas.microsoft.com/office/powerpoint/2010/main" val="398280645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1151466" y="4716699"/>
            <a:ext cx="23232533" cy="6560901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164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…cannot override all settings</a:t>
            </a:r>
          </a:p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…cannot be fully nested</a:t>
            </a:r>
          </a:p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</a:t>
            </a:r>
            <a:r>
              <a:rPr lang="en-US" sz="13000" dirty="0">
                <a:solidFill>
                  <a:srgbClr val="FFC000"/>
                </a:solidFill>
              </a:rPr>
              <a:t>does not support pipeline jobs</a:t>
            </a:r>
          </a:p>
        </p:txBody>
      </p:sp>
      <p:sp>
        <p:nvSpPr>
          <p:cNvPr id="4" name="Shape 1030">
            <a:extLst>
              <a:ext uri="{FF2B5EF4-FFF2-40B4-BE49-F238E27FC236}">
                <a16:creationId xmlns:a16="http://schemas.microsoft.com/office/drawing/2014/main" id="{78927844-5127-4DD8-A342-C1D6988141B3}"/>
              </a:ext>
            </a:extLst>
          </p:cNvPr>
          <p:cNvSpPr txBox="1">
            <a:spLocks/>
          </p:cNvSpPr>
          <p:nvPr/>
        </p:nvSpPr>
        <p:spPr>
          <a:xfrm>
            <a:off x="1151467" y="1896543"/>
            <a:ext cx="20489330" cy="1933479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368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6000" dirty="0"/>
              <a:t>EZ Template Limitations</a:t>
            </a:r>
          </a:p>
        </p:txBody>
      </p:sp>
    </p:spTree>
    <p:extLst>
      <p:ext uri="{BB962C8B-B14F-4D97-AF65-F5344CB8AC3E}">
        <p14:creationId xmlns:p14="http://schemas.microsoft.com/office/powerpoint/2010/main" val="1377346098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69D0B-11E0-C241-ABA6-D9A98A642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9321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0EA6F-720E-6149-A132-EF726253C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660400"/>
            <a:ext cx="17475200" cy="123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3373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6079D-8186-B449-9E4E-5786C70B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7229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1C9B4-E2EF-9F49-AB08-426F7C72D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39817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F500F-7F47-AB40-AF96-6EF086792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67503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F4443-2C99-BF48-876D-C893BA2E0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1682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6096000" y="578752"/>
            <a:ext cx="12192000" cy="1262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pipeline {</a:t>
            </a:r>
          </a:p>
          <a:p>
            <a:r>
              <a:rPr lang="en-US" sz="2000" dirty="0"/>
              <a:t>    agent any</a:t>
            </a:r>
          </a:p>
          <a:p>
            <a:r>
              <a:rPr lang="en-US" sz="2000" dirty="0"/>
              <a:t>    options {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buildDiscarder</a:t>
            </a:r>
            <a:r>
              <a:rPr lang="en-US" sz="2000" dirty="0"/>
              <a:t>(</a:t>
            </a:r>
            <a:r>
              <a:rPr lang="en-US" sz="2000" dirty="0" err="1"/>
              <a:t>logRotator</a:t>
            </a:r>
            <a:r>
              <a:rPr lang="en-US" sz="2000" dirty="0"/>
              <a:t>(numToKeepStr:'3'))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parameters {</a:t>
            </a:r>
          </a:p>
          <a:p>
            <a:r>
              <a:rPr lang="en-US" sz="2000" dirty="0"/>
              <a:t>        string(</a:t>
            </a:r>
          </a:p>
          <a:p>
            <a:r>
              <a:rPr lang="en-US" sz="2000" dirty="0"/>
              <a:t>            name: 'GREETING',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defaultValue</a:t>
            </a:r>
            <a:r>
              <a:rPr lang="en-US" sz="2000" dirty="0"/>
              <a:t>: 'Hello',</a:t>
            </a:r>
          </a:p>
          <a:p>
            <a:r>
              <a:rPr lang="en-US" sz="2000" dirty="0"/>
              <a:t>            description: 'The way to say hello.'</a:t>
            </a:r>
          </a:p>
          <a:p>
            <a:r>
              <a:rPr lang="en-US" sz="2000" dirty="0"/>
              <a:t>        )</a:t>
            </a:r>
          </a:p>
          <a:p>
            <a:r>
              <a:rPr lang="en-US" sz="2000" dirty="0"/>
              <a:t>        string(</a:t>
            </a:r>
          </a:p>
          <a:p>
            <a:r>
              <a:rPr lang="en-US" sz="2000" dirty="0"/>
              <a:t>            name: 'REINDEER',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defaultValue</a:t>
            </a:r>
            <a:r>
              <a:rPr lang="en-US" sz="2000" dirty="0"/>
              <a:t>: 'Rudolph',</a:t>
            </a:r>
          </a:p>
          <a:p>
            <a:r>
              <a:rPr lang="en-US" sz="2000" dirty="0"/>
              <a:t>            description: 'The reindeer to say hello to.'</a:t>
            </a:r>
          </a:p>
          <a:p>
            <a:r>
              <a:rPr lang="en-US" sz="2000" dirty="0"/>
              <a:t>        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stages {</a:t>
            </a:r>
          </a:p>
          <a:p>
            <a:r>
              <a:rPr lang="en-US" sz="2000" dirty="0"/>
              <a:t>        stage('Say Hi to Rudolph') {</a:t>
            </a:r>
          </a:p>
          <a:p>
            <a:r>
              <a:rPr lang="en-US" sz="2000" dirty="0"/>
              <a:t>            steps {</a:t>
            </a:r>
          </a:p>
          <a:p>
            <a:r>
              <a:rPr lang="en-US" sz="2000" dirty="0"/>
              <a:t>                checkout </a:t>
            </a:r>
            <a:r>
              <a:rPr lang="en-US" sz="2000" dirty="0" err="1"/>
              <a:t>scm</a:t>
            </a:r>
            <a:r>
              <a:rPr lang="en-US" sz="2000" dirty="0"/>
              <a:t>: [</a:t>
            </a:r>
          </a:p>
          <a:p>
            <a:r>
              <a:rPr lang="en-US" sz="2000" dirty="0"/>
              <a:t>                    $class: '</a:t>
            </a:r>
            <a:r>
              <a:rPr lang="en-US" sz="2000" dirty="0" err="1"/>
              <a:t>GitSCM</a:t>
            </a:r>
            <a:r>
              <a:rPr lang="en-US" sz="2000" dirty="0"/>
              <a:t>’,</a:t>
            </a:r>
          </a:p>
          <a:p>
            <a:r>
              <a:rPr lang="en-US" sz="2000" dirty="0"/>
              <a:t>                    branches: [</a:t>
            </a:r>
          </a:p>
          <a:p>
            <a:r>
              <a:rPr lang="en-US" sz="2000" dirty="0"/>
              <a:t>                        [name: '*/master']</a:t>
            </a:r>
          </a:p>
          <a:p>
            <a:r>
              <a:rPr lang="en-US" sz="2000" dirty="0"/>
              <a:t>                    ],</a:t>
            </a:r>
          </a:p>
          <a:p>
            <a:r>
              <a:rPr lang="en-US" sz="2000" dirty="0"/>
              <a:t>                    </a:t>
            </a:r>
            <a:r>
              <a:rPr lang="en-US" sz="2000" dirty="0" err="1"/>
              <a:t>userRemoteConfigs</a:t>
            </a:r>
            <a:r>
              <a:rPr lang="en-US" sz="2000" dirty="0"/>
              <a:t>: [</a:t>
            </a:r>
          </a:p>
          <a:p>
            <a:r>
              <a:rPr lang="en-US" sz="2000" dirty="0"/>
              <a:t>                        [</a:t>
            </a:r>
            <a:r>
              <a:rPr lang="en-US" sz="2000" dirty="0" err="1"/>
              <a:t>url</a:t>
            </a:r>
            <a:r>
              <a:rPr lang="en-US" sz="2000" dirty="0"/>
              <a:t>: 'file:///Users/</a:t>
            </a:r>
            <a:r>
              <a:rPr lang="en-US" sz="2000" dirty="0" err="1"/>
              <a:t>jmckenzie</a:t>
            </a:r>
            <a:r>
              <a:rPr lang="en-US" sz="2000" dirty="0"/>
              <a:t>/projects/</a:t>
            </a:r>
            <a:r>
              <a:rPr lang="en-US" sz="2000" dirty="0" err="1"/>
              <a:t>santa</a:t>
            </a:r>
            <a:r>
              <a:rPr lang="en-US" sz="2000" dirty="0"/>
              <a:t>']</a:t>
            </a:r>
          </a:p>
          <a:p>
            <a:r>
              <a:rPr lang="en-US" sz="2000" dirty="0"/>
              <a:t>                    ]</a:t>
            </a:r>
          </a:p>
          <a:p>
            <a:r>
              <a:rPr lang="en-US" sz="2000" dirty="0"/>
              <a:t>                ]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sh</a:t>
            </a:r>
            <a:r>
              <a:rPr lang="en-US" sz="2000" dirty="0"/>
              <a:t> '</a:t>
            </a:r>
            <a:r>
              <a:rPr lang="en-US" sz="2000" dirty="0" err="1"/>
              <a:t>sh</a:t>
            </a:r>
            <a:r>
              <a:rPr lang="en-US" sz="2000" dirty="0"/>
              <a:t> </a:t>
            </a:r>
            <a:r>
              <a:rPr lang="en-US" sz="2000" dirty="0" err="1"/>
              <a:t>reindeer.sh</a:t>
            </a:r>
            <a:r>
              <a:rPr lang="en-US" sz="2000" dirty="0"/>
              <a:t> "${GREETING}" "${REINDEER}"'</a:t>
            </a:r>
          </a:p>
          <a:p>
            <a:r>
              <a:rPr lang="en-US" sz="2000" dirty="0"/>
              <a:t>            }</a:t>
            </a:r>
          </a:p>
          <a:p>
            <a:r>
              <a:rPr lang="en-US" sz="2000" dirty="0"/>
              <a:t>        }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5539052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6009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agent any</a:t>
            </a:r>
          </a:p>
          <a:p>
            <a:r>
              <a:rPr lang="en-US" sz="5400" dirty="0"/>
              <a:t>    options {</a:t>
            </a:r>
          </a:p>
          <a:p>
            <a:r>
              <a:rPr lang="en-US" sz="5400" dirty="0"/>
              <a:t>        </a:t>
            </a:r>
            <a:r>
              <a:rPr lang="en-US" sz="5400" dirty="0" err="1"/>
              <a:t>buildDiscarder</a:t>
            </a:r>
            <a:r>
              <a:rPr lang="en-US" sz="5400" dirty="0"/>
              <a:t>(</a:t>
            </a:r>
            <a:r>
              <a:rPr lang="en-US" sz="5400" dirty="0" err="1"/>
              <a:t>logRotator</a:t>
            </a:r>
            <a:r>
              <a:rPr lang="en-US" sz="5400" dirty="0"/>
              <a:t>(numToKeepStr:'3'))</a:t>
            </a:r>
          </a:p>
          <a:p>
            <a:r>
              <a:rPr lang="en-US" sz="5400" dirty="0"/>
              <a:t>    } 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7410510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1099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agent any</a:t>
            </a:r>
          </a:p>
          <a:p>
            <a:r>
              <a:rPr lang="en-US" sz="5400" dirty="0"/>
              <a:t>    options {</a:t>
            </a:r>
          </a:p>
          <a:p>
            <a:r>
              <a:rPr lang="en-US" sz="5400" dirty="0"/>
              <a:t>        </a:t>
            </a:r>
            <a:r>
              <a:rPr lang="en-US" sz="5400" dirty="0" err="1"/>
              <a:t>buildDiscarder</a:t>
            </a:r>
            <a:r>
              <a:rPr lang="en-US" sz="5400" dirty="0"/>
              <a:t>(</a:t>
            </a:r>
            <a:r>
              <a:rPr lang="en-US" sz="5400" dirty="0" err="1"/>
              <a:t>logRotator</a:t>
            </a:r>
            <a:r>
              <a:rPr lang="en-US" sz="5400" dirty="0"/>
              <a:t>(numToKeepStr:'3'))</a:t>
            </a:r>
          </a:p>
          <a:p>
            <a:r>
              <a:rPr lang="en-US" sz="5400" dirty="0"/>
              <a:t>    } </a:t>
            </a:r>
          </a:p>
          <a:p>
            <a:r>
              <a:rPr lang="en-US" sz="5400" dirty="0"/>
              <a:t>    parameters {</a:t>
            </a:r>
          </a:p>
          <a:p>
            <a:r>
              <a:rPr lang="en-US" sz="5400" dirty="0"/>
              <a:t>        string( name: 'GREETING',</a:t>
            </a:r>
          </a:p>
          <a:p>
            <a:r>
              <a:rPr lang="en-US" sz="5400" dirty="0"/>
              <a:t>                    </a:t>
            </a:r>
            <a:r>
              <a:rPr lang="en-US" sz="5400" dirty="0" err="1"/>
              <a:t>defaultValue</a:t>
            </a:r>
            <a:r>
              <a:rPr lang="en-US" sz="5400" dirty="0"/>
              <a:t>: 'Hello',</a:t>
            </a:r>
          </a:p>
          <a:p>
            <a:r>
              <a:rPr lang="en-US" sz="5400" dirty="0"/>
              <a:t>                    description: 'The way to say hello. ')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5336827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9997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agent any</a:t>
            </a:r>
          </a:p>
          <a:p>
            <a:r>
              <a:rPr lang="en-US" sz="5400" dirty="0"/>
              <a:t>    options { … }</a:t>
            </a:r>
          </a:p>
          <a:p>
            <a:r>
              <a:rPr lang="en-US" sz="5400" dirty="0"/>
              <a:t>    parameters {</a:t>
            </a:r>
          </a:p>
          <a:p>
            <a:r>
              <a:rPr lang="en-US" sz="5400" dirty="0"/>
              <a:t>        …</a:t>
            </a:r>
          </a:p>
          <a:p>
            <a:r>
              <a:rPr lang="en-US" sz="5400" dirty="0"/>
              <a:t>        string( name: 'REINDEER',</a:t>
            </a:r>
          </a:p>
          <a:p>
            <a:r>
              <a:rPr lang="en-US" sz="5400" dirty="0"/>
              <a:t>                    </a:t>
            </a:r>
            <a:r>
              <a:rPr lang="en-US" sz="5400" dirty="0" err="1"/>
              <a:t>defaultValue</a:t>
            </a:r>
            <a:r>
              <a:rPr lang="en-US" sz="5400" dirty="0"/>
              <a:t>: 'Rudolph',</a:t>
            </a:r>
          </a:p>
          <a:p>
            <a:r>
              <a:rPr lang="en-US" sz="5400" dirty="0"/>
              <a:t>                    description: 'The reindeer to say hello to.')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9265342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1099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agent any</a:t>
            </a:r>
          </a:p>
          <a:p>
            <a:r>
              <a:rPr lang="en-US" sz="5400" dirty="0"/>
              <a:t>    options { … }</a:t>
            </a:r>
          </a:p>
          <a:p>
            <a:r>
              <a:rPr lang="en-US" sz="5400" dirty="0"/>
              <a:t>    parameters { … }</a:t>
            </a:r>
          </a:p>
          <a:p>
            <a:r>
              <a:rPr lang="en-US" sz="5400" dirty="0"/>
              <a:t>    stages {</a:t>
            </a:r>
          </a:p>
          <a:p>
            <a:r>
              <a:rPr lang="en-US" sz="5400" dirty="0"/>
              <a:t>        stage('Say Hi to Rudolph’) {</a:t>
            </a:r>
          </a:p>
          <a:p>
            <a:r>
              <a:rPr lang="en-US" sz="5400" dirty="0"/>
              <a:t>            steps {</a:t>
            </a:r>
          </a:p>
          <a:p>
            <a:r>
              <a:rPr lang="en-US" sz="5400" dirty="0"/>
              <a:t>            }</a:t>
            </a:r>
          </a:p>
          <a:p>
            <a:r>
              <a:rPr lang="en-US" sz="5400" dirty="0"/>
              <a:t>        }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162507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1099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…</a:t>
            </a:r>
          </a:p>
          <a:p>
            <a:r>
              <a:rPr lang="en-US" sz="5400" dirty="0"/>
              <a:t>    stage('Say Hi to Rudolph’) {</a:t>
            </a:r>
          </a:p>
          <a:p>
            <a:r>
              <a:rPr lang="en-US" sz="5400" dirty="0"/>
              <a:t>        steps {</a:t>
            </a:r>
          </a:p>
          <a:p>
            <a:r>
              <a:rPr lang="en-US" sz="5400" dirty="0"/>
              <a:t>            checkout </a:t>
            </a:r>
            <a:r>
              <a:rPr lang="en-US" sz="5400" dirty="0" err="1"/>
              <a:t>scm</a:t>
            </a:r>
            <a:r>
              <a:rPr lang="en-US" sz="5400" dirty="0"/>
              <a:t>: [$class: '</a:t>
            </a:r>
            <a:r>
              <a:rPr lang="en-US" sz="5400" dirty="0" err="1"/>
              <a:t>GitSCM</a:t>
            </a:r>
            <a:r>
              <a:rPr lang="en-US" sz="5400" dirty="0"/>
              <a:t>',</a:t>
            </a:r>
          </a:p>
          <a:p>
            <a:r>
              <a:rPr lang="en-US" sz="5400" dirty="0"/>
              <a:t>                branches: [[name: '*/master']],</a:t>
            </a:r>
          </a:p>
          <a:p>
            <a:r>
              <a:rPr lang="en-US" sz="5400" dirty="0"/>
              <a:t>                </a:t>
            </a:r>
            <a:r>
              <a:rPr lang="en-US" sz="5400" dirty="0" err="1"/>
              <a:t>userRemoteConfigs</a:t>
            </a:r>
            <a:r>
              <a:rPr lang="en-US" sz="5400" dirty="0"/>
              <a:t>: [[</a:t>
            </a:r>
            <a:r>
              <a:rPr lang="en-US" sz="5400" dirty="0" err="1"/>
              <a:t>url</a:t>
            </a:r>
            <a:r>
              <a:rPr lang="en-US" sz="5400" dirty="0"/>
              <a:t>:</a:t>
            </a:r>
          </a:p>
          <a:p>
            <a:r>
              <a:rPr lang="en-US" sz="5400" dirty="0"/>
              <a:t>                    'file:///Users/</a:t>
            </a:r>
            <a:r>
              <a:rPr lang="en-US" sz="5400" dirty="0" err="1"/>
              <a:t>jmckenzie</a:t>
            </a:r>
            <a:r>
              <a:rPr lang="en-US" sz="5400" dirty="0"/>
              <a:t>/projects/</a:t>
            </a:r>
            <a:r>
              <a:rPr lang="en-US" sz="5400" dirty="0" err="1"/>
              <a:t>santa</a:t>
            </a:r>
            <a:r>
              <a:rPr lang="en-US" sz="5400" dirty="0"/>
              <a:t>’]]]</a:t>
            </a:r>
          </a:p>
          <a:p>
            <a:r>
              <a:rPr lang="en-US" sz="5400" dirty="0"/>
              <a:t>        }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1047883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ffra"/>
        <a:ea typeface="Effra"/>
        <a:cs typeface="Effra"/>
      </a:majorFont>
      <a:minorFont>
        <a:latin typeface="Effra"/>
        <a:ea typeface="Effra"/>
        <a:cs typeface="Eff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ffra"/>
        <a:ea typeface="Effra"/>
        <a:cs typeface="Effra"/>
      </a:majorFont>
      <a:minorFont>
        <a:latin typeface="Effra"/>
        <a:ea typeface="Effra"/>
        <a:cs typeface="Eff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88946599-bc0f-4150-8270-da0c9d128246">PORTAL-58-115</_dlc_DocId>
    <_dlc_DocIdUrl xmlns="88946599-bc0f-4150-8270-da0c9d128246">
      <Url>https://cardinalsolutions.sharepoint.com/uxdesign/_layouts/15/DocIdRedir.aspx?ID=PORTAL-58-115</Url>
      <Description>PORTAL-58-115</Description>
    </_dlc_DocIdUrl>
    <SharedWithUsers xmlns="b075556d-9716-4e54-8f03-a973f6e5bbc2">
      <UserInfo>
        <DisplayName>Stryker, Ryan</DisplayName>
        <AccountId>286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614BE0DC43F84CA0EEBE5FE49BACD1" ma:contentTypeVersion="8" ma:contentTypeDescription="Create a new document." ma:contentTypeScope="" ma:versionID="1ac74c79b35675027a8304dc7caaefd4">
  <xsd:schema xmlns:xsd="http://www.w3.org/2001/XMLSchema" xmlns:xs="http://www.w3.org/2001/XMLSchema" xmlns:p="http://schemas.microsoft.com/office/2006/metadata/properties" xmlns:ns1="http://schemas.microsoft.com/sharepoint/v3" xmlns:ns2="88946599-bc0f-4150-8270-da0c9d128246" xmlns:ns3="b075556d-9716-4e54-8f03-a973f6e5bbc2" xmlns:ns4="60335ded-896a-4219-9b89-1a3810d31a44" targetNamespace="http://schemas.microsoft.com/office/2006/metadata/properties" ma:root="true" ma:fieldsID="68792c03030e21a89324f13ab6667ed2" ns1:_="" ns2:_="" ns3:_="" ns4:_="">
    <xsd:import namespace="http://schemas.microsoft.com/sharepoint/v3"/>
    <xsd:import namespace="88946599-bc0f-4150-8270-da0c9d128246"/>
    <xsd:import namespace="b075556d-9716-4e54-8f03-a973f6e5bbc2"/>
    <xsd:import namespace="60335ded-896a-4219-9b89-1a3810d31a4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2:SharingHintHash" minOccurs="0"/>
                <xsd:element ref="ns2:SharedWithDetails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46599-bc0f-4150-8270-da0c9d128246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ingHintHash" ma:index="14" nillable="true" ma:displayName="Sharing Hint Hash" ma:internalName="SharingHintHash" ma:readOnly="true">
      <xsd:simpleType>
        <xsd:restriction base="dms:Text"/>
      </xsd:simple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75556d-9716-4e54-8f03-a973f6e5bbc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35ded-896a-4219-9b89-1a3810d31a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Props1.xml><?xml version="1.0" encoding="utf-8"?>
<ds:datastoreItem xmlns:ds="http://schemas.openxmlformats.org/officeDocument/2006/customXml" ds:itemID="{9D031E69-B059-4FD2-9B23-B51090A43B3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60335ded-896a-4219-9b89-1a3810d31a44"/>
    <ds:schemaRef ds:uri="b075556d-9716-4e54-8f03-a973f6e5bbc2"/>
    <ds:schemaRef ds:uri="http://purl.org/dc/dcmitype/"/>
    <ds:schemaRef ds:uri="http://purl.org/dc/elements/1.1/"/>
    <ds:schemaRef ds:uri="88946599-bc0f-4150-8270-da0c9d128246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17A94DB-ED69-4616-8F46-18E91CAF36F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5A3AB85-78E6-4CC2-AE5D-35DCD9E718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8946599-bc0f-4150-8270-da0c9d128246"/>
    <ds:schemaRef ds:uri="b075556d-9716-4e54-8f03-a973f6e5bbc2"/>
    <ds:schemaRef ds:uri="60335ded-896a-4219-9b89-1a3810d31a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CF390347-BFC8-4146-A9AC-805A9B3B091E}">
  <ds:schemaRefs>
    <ds:schemaRef ds:uri="http://schemas.microsoft.com/sharepoint/event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16000</TotalTime>
  <Words>6108</Words>
  <Application>Microsoft Macintosh PowerPoint</Application>
  <PresentationFormat>Custom</PresentationFormat>
  <Paragraphs>1079</Paragraphs>
  <Slides>167</Slides>
  <Notes>167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167</vt:i4>
      </vt:variant>
    </vt:vector>
  </HeadingPairs>
  <TitlesOfParts>
    <vt:vector size="173" baseType="lpstr">
      <vt:lpstr>Effra</vt:lpstr>
      <vt:lpstr>Helvetica Light</vt:lpstr>
      <vt:lpstr>Helvetica Neue</vt:lpstr>
      <vt:lpstr>Menlo</vt:lpstr>
      <vt:lpstr>Open Sans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McKenzie, Jeff</dc:creator>
  <cp:lastModifiedBy>McKenzie, Jeff</cp:lastModifiedBy>
  <cp:revision>501</cp:revision>
  <dcterms:modified xsi:type="dcterms:W3CDTF">2018-10-30T21:30:50Z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0x0101002B614BE0DC43F84CA0EEBE5FE49BACD1</vt:lpwstr>
  </property>
  <property fmtid="{D5CDD505-2E9C-101B-9397-08002B2CF9AE}" pid="3" name="_dlc_DocIdItemGuid">
    <vt:lpwstr>0010bc7c-daa0-4cf8-88d9-475afe0a0d52</vt:lpwstr>
  </property>
</Properties>
</file>